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4" r:id="rId2"/>
    <p:sldId id="257" r:id="rId3"/>
    <p:sldId id="381" r:id="rId4"/>
    <p:sldId id="370" r:id="rId5"/>
    <p:sldId id="388" r:id="rId6"/>
    <p:sldId id="376" r:id="rId7"/>
    <p:sldId id="386" r:id="rId8"/>
    <p:sldId id="265" r:id="rId9"/>
    <p:sldId id="258" r:id="rId10"/>
    <p:sldId id="259" r:id="rId11"/>
    <p:sldId id="389" r:id="rId12"/>
    <p:sldId id="379" r:id="rId13"/>
    <p:sldId id="392" r:id="rId14"/>
    <p:sldId id="39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E6D"/>
    <a:srgbClr val="FF9999"/>
    <a:srgbClr val="FF7C80"/>
    <a:srgbClr val="FFABAB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720378559985929E-2"/>
          <c:y val="2.2300120523911369E-2"/>
          <c:w val="0.90559570464650818"/>
          <c:h val="0.5594266002985923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448E6D"/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ED40-43D3-B4CF-AF19E5EF2422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ED40-43D3-B4CF-AF19E5EF24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D40-43D3-B4CF-AF19E5EF24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ED40-43D3-B4CF-AF19E5EF2422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ED40-43D3-B4CF-AF19E5EF24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ED40-43D3-B4CF-AF19E5EF2422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ED40-43D3-B4CF-AF19E5EF2422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ED40-43D3-B4CF-AF19E5EF2422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ED40-43D3-B4CF-AF19E5EF2422}"/>
              </c:ext>
            </c:extLst>
          </c:dPt>
          <c:dPt>
            <c:idx val="1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ED40-43D3-B4CF-AF19E5EF2422}"/>
              </c:ext>
            </c:extLst>
          </c:dPt>
          <c:dPt>
            <c:idx val="18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D40-43D3-B4CF-AF19E5EF2422}"/>
              </c:ext>
            </c:extLst>
          </c:dPt>
          <c:dPt>
            <c:idx val="19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D40-43D3-B4CF-AF19E5EF2422}"/>
              </c:ext>
            </c:extLst>
          </c:dPt>
          <c:dPt>
            <c:idx val="2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ED40-43D3-B4CF-AF19E5EF2422}"/>
              </c:ext>
            </c:extLst>
          </c:dPt>
          <c:dPt>
            <c:idx val="2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D40-43D3-B4CF-AF19E5EF2422}"/>
              </c:ext>
            </c:extLst>
          </c:dPt>
          <c:dPt>
            <c:idx val="2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ED40-43D3-B4CF-AF19E5EF2422}"/>
              </c:ext>
            </c:extLst>
          </c:dPt>
          <c:dPt>
            <c:idx val="2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D40-43D3-B4CF-AF19E5EF2422}"/>
              </c:ext>
            </c:extLst>
          </c:dPt>
          <c:cat>
            <c:strRef>
              <c:f>Лист1!$A$2:$A$25</c:f>
              <c:strCache>
                <c:ptCount val="24"/>
                <c:pt idx="0">
                  <c:v>Приморский край</c:v>
                </c:pt>
                <c:pt idx="1">
                  <c:v>Удмуртская респ.</c:v>
                </c:pt>
                <c:pt idx="2">
                  <c:v>Пензенская обл.</c:v>
                </c:pt>
                <c:pt idx="3">
                  <c:v>Тюменская обл.</c:v>
                </c:pt>
                <c:pt idx="4">
                  <c:v>Свердловская обл.</c:v>
                </c:pt>
                <c:pt idx="5">
                  <c:v>Нижегородская обл.</c:v>
                </c:pt>
                <c:pt idx="6">
                  <c:v>Воронежская обл.</c:v>
                </c:pt>
                <c:pt idx="7">
                  <c:v>Новосибирская обл.</c:v>
                </c:pt>
                <c:pt idx="8">
                  <c:v>Калининградская обл.</c:v>
                </c:pt>
                <c:pt idx="9">
                  <c:v>Ростовская обл.</c:v>
                </c:pt>
                <c:pt idx="10">
                  <c:v>Краснодарский край</c:v>
                </c:pt>
                <c:pt idx="11">
                  <c:v>Самарская обл.</c:v>
                </c:pt>
                <c:pt idx="12">
                  <c:v>Ставропольский край</c:v>
                </c:pt>
                <c:pt idx="13">
                  <c:v>Пермский край</c:v>
                </c:pt>
                <c:pt idx="14">
                  <c:v>Челябинская обл.</c:v>
                </c:pt>
                <c:pt idx="15">
                  <c:v>Ленинградская обл.</c:v>
                </c:pt>
                <c:pt idx="16">
                  <c:v>Москва</c:v>
                </c:pt>
                <c:pt idx="17">
                  <c:v>Башкортостан респ.</c:v>
                </c:pt>
                <c:pt idx="18">
                  <c:v>Московская обл.</c:v>
                </c:pt>
                <c:pt idx="19">
                  <c:v>Красноярский край</c:v>
                </c:pt>
                <c:pt idx="20">
                  <c:v>Рязанская обл.</c:v>
                </c:pt>
                <c:pt idx="21">
                  <c:v>Санкт-Петербург</c:v>
                </c:pt>
                <c:pt idx="22">
                  <c:v>Алтайский край</c:v>
                </c:pt>
                <c:pt idx="23">
                  <c:v>Татарстан респ.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2.29</c:v>
                </c:pt>
                <c:pt idx="1">
                  <c:v>1.56</c:v>
                </c:pt>
                <c:pt idx="2">
                  <c:v>1.45</c:v>
                </c:pt>
                <c:pt idx="3">
                  <c:v>1.37</c:v>
                </c:pt>
                <c:pt idx="4">
                  <c:v>1.28</c:v>
                </c:pt>
                <c:pt idx="5">
                  <c:v>1.24</c:v>
                </c:pt>
                <c:pt idx="6">
                  <c:v>1.24</c:v>
                </c:pt>
                <c:pt idx="7">
                  <c:v>1.24</c:v>
                </c:pt>
                <c:pt idx="8">
                  <c:v>1.17</c:v>
                </c:pt>
                <c:pt idx="9">
                  <c:v>1.17</c:v>
                </c:pt>
                <c:pt idx="10">
                  <c:v>1.17</c:v>
                </c:pt>
                <c:pt idx="11">
                  <c:v>1.17</c:v>
                </c:pt>
                <c:pt idx="12">
                  <c:v>1.1499999999999999</c:v>
                </c:pt>
                <c:pt idx="13">
                  <c:v>1.1499999999999999</c:v>
                </c:pt>
                <c:pt idx="14">
                  <c:v>1.1499999999999999</c:v>
                </c:pt>
                <c:pt idx="15" formatCode="0.00">
                  <c:v>1.1000000000000001</c:v>
                </c:pt>
                <c:pt idx="16">
                  <c:v>1.07</c:v>
                </c:pt>
                <c:pt idx="17">
                  <c:v>0.88</c:v>
                </c:pt>
                <c:pt idx="18">
                  <c:v>0.84</c:v>
                </c:pt>
                <c:pt idx="19">
                  <c:v>0.84</c:v>
                </c:pt>
                <c:pt idx="20">
                  <c:v>0.79</c:v>
                </c:pt>
                <c:pt idx="21">
                  <c:v>0.76</c:v>
                </c:pt>
                <c:pt idx="22">
                  <c:v>0.6</c:v>
                </c:pt>
                <c:pt idx="23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D40-43D3-B4CF-AF19E5EF24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0631768"/>
        <c:axId val="308423896"/>
      </c:barChart>
      <c:catAx>
        <c:axId val="310631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8423896"/>
        <c:crosses val="autoZero"/>
        <c:auto val="1"/>
        <c:lblAlgn val="ctr"/>
        <c:lblOffset val="100"/>
        <c:noMultiLvlLbl val="0"/>
      </c:catAx>
      <c:valAx>
        <c:axId val="308423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063176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7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8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9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227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A06EAE-DAAD-4030-93A8-EB0787772D0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21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A06EAE-DAAD-4030-93A8-EB0787772D0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265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A06EAE-DAAD-4030-93A8-EB0787772D0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437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A06EAE-DAAD-4030-93A8-EB0787772D0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630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EBF1D7-C7BF-4504-BF03-C066F0C835F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793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4858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4858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8614-22AE-43CA-845E-5FB7212B1B97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104858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58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9250-76B3-45CC-84FE-B52B3B5568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4861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1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8614-22AE-43CA-845E-5FB7212B1B97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104861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1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9250-76B3-45CC-84FE-B52B3B5568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48602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0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8614-22AE-43CA-845E-5FB7212B1B97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104860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0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9250-76B3-45CC-84FE-B52B3B5568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4858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590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8614-22AE-43CA-845E-5FB7212B1B97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1048591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59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9250-76B3-45CC-84FE-B52B3B5568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48618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61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8614-22AE-43CA-845E-5FB7212B1B97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104862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2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9250-76B3-45CC-84FE-B52B3B5568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4862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2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2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8614-22AE-43CA-845E-5FB7212B1B97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104862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2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9250-76B3-45CC-84FE-B52B3B5568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48629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630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31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632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33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8614-22AE-43CA-845E-5FB7212B1B97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1048634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35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9250-76B3-45CC-84FE-B52B3B5568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48598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8614-22AE-43CA-845E-5FB7212B1B97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1048599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00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9250-76B3-45CC-84FE-B52B3B5568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8614-22AE-43CA-845E-5FB7212B1B97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1048637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38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9250-76B3-45CC-84FE-B52B3B5568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48640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41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642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8614-22AE-43CA-845E-5FB7212B1B97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1048643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4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9250-76B3-45CC-84FE-B52B3B5568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48607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1048608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60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8614-22AE-43CA-845E-5FB7212B1B97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10486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11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9250-76B3-45CC-84FE-B52B3B5568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48577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578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18614-22AE-43CA-845E-5FB7212B1B97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1048579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048580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99250-76B3-45CC-84FE-B52B3B5568F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rgr.ru/?utm_source=news&amp;utm_medium=email&amp;utm_campaign=results_of_the_year_real_estate_rf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A7649A0-2954-4CE8-8D83-30F1F3DBF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2770" y="1562446"/>
            <a:ext cx="10263909" cy="18311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Аналитическая справка РГР за 3-й квартал 2022 года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448E6D"/>
                </a:solidFill>
              </a:rPr>
              <a:t>«</a:t>
            </a:r>
            <a:r>
              <a:rPr lang="ru-RU" b="1" dirty="0">
                <a:solidFill>
                  <a:srgbClr val="448E6D"/>
                </a:solidFill>
              </a:rPr>
              <a:t>Адаптация рынка многоквартирного жилья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448E6D"/>
                </a:solidFill>
              </a:rPr>
              <a:t>в городах РФ к новым экономическим условиям</a:t>
            </a:r>
            <a:r>
              <a:rPr lang="ru-RU" b="1" dirty="0" smtClean="0">
                <a:solidFill>
                  <a:srgbClr val="448E6D"/>
                </a:solidFill>
              </a:rPr>
              <a:t>»</a:t>
            </a:r>
          </a:p>
          <a:p>
            <a:pPr marL="0" indent="0" algn="ctr">
              <a:buNone/>
            </a:pP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2C853B3-D2DC-4911-AE07-3F8B4251382C}"/>
              </a:ext>
            </a:extLst>
          </p:cNvPr>
          <p:cNvSpPr txBox="1"/>
          <p:nvPr/>
        </p:nvSpPr>
        <p:spPr>
          <a:xfrm>
            <a:off x="243839" y="3773978"/>
            <a:ext cx="114771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основе исследования - эксклюзивная информация, собранная комитетом по аналитике </a:t>
            </a:r>
            <a:r>
              <a:rPr lang="ru-RU" u="sng" dirty="0">
                <a:hlinkClick r:id="rId2"/>
              </a:rPr>
              <a:t>Российской гильдии риэлторов</a:t>
            </a:r>
            <a:r>
              <a:rPr lang="ru-RU" dirty="0"/>
              <a:t> на основе опроса сертифицированных аналитиков и руководителей </a:t>
            </a:r>
            <a:r>
              <a:rPr lang="ru-RU" dirty="0" smtClean="0"/>
              <a:t>агентств </a:t>
            </a:r>
            <a:r>
              <a:rPr lang="ru-RU" dirty="0"/>
              <a:t>недвижимости, входящих в РГР.  </a:t>
            </a:r>
          </a:p>
          <a:p>
            <a:r>
              <a:rPr lang="ru-RU" dirty="0" smtClean="0"/>
              <a:t>На </a:t>
            </a:r>
            <a:r>
              <a:rPr lang="ru-RU" dirty="0"/>
              <a:t>слайде 2 кратко представлена предыстория рынка многоквартирного жилья при адаптации его к новым реалиям развития, начиная с лета 2020 </a:t>
            </a:r>
            <a:r>
              <a:rPr lang="ru-RU" dirty="0" smtClean="0"/>
              <a:t>года. С 3-го слайда </a:t>
            </a:r>
            <a:r>
              <a:rPr lang="ru-RU" dirty="0"/>
              <a:t>отражены итоги адаптации за 3-й квартал 2022 года 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18C9C172-30EE-4E42-B916-F3BC604D3F4F}"/>
              </a:ext>
            </a:extLst>
          </p:cNvPr>
          <p:cNvPicPr/>
          <p:nvPr/>
        </p:nvPicPr>
        <p:blipFill rotWithShape="1">
          <a:blip r:embed="rId3"/>
          <a:srcRect l="29888" t="31927" r="49717" b="53249"/>
          <a:stretch/>
        </p:blipFill>
        <p:spPr bwMode="auto">
          <a:xfrm>
            <a:off x="324657" y="83127"/>
            <a:ext cx="2686398" cy="109889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08374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5">
            <a:extLst>
              <a:ext uri="{FF2B5EF4-FFF2-40B4-BE49-F238E27FC236}">
                <a16:creationId xmlns:a16="http://schemas.microsoft.com/office/drawing/2014/main" xmlns="" id="{294B1BE2-8B9E-4274-B684-EDD929E1B8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454735"/>
              </p:ext>
            </p:extLst>
          </p:nvPr>
        </p:nvGraphicFramePr>
        <p:xfrm>
          <a:off x="71120" y="28786"/>
          <a:ext cx="12049758" cy="6833777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346960">
                  <a:extLst>
                    <a:ext uri="{9D8B030D-6E8A-4147-A177-3AD203B41FA5}">
                      <a16:colId xmlns:a16="http://schemas.microsoft.com/office/drawing/2014/main" xmlns="" val="643635254"/>
                    </a:ext>
                  </a:extLst>
                </a:gridCol>
                <a:gridCol w="1669626">
                  <a:extLst>
                    <a:ext uri="{9D8B030D-6E8A-4147-A177-3AD203B41FA5}">
                      <a16:colId xmlns:a16="http://schemas.microsoft.com/office/drawing/2014/main" xmlns="" val="3877645074"/>
                    </a:ext>
                  </a:extLst>
                </a:gridCol>
                <a:gridCol w="2008293">
                  <a:extLst>
                    <a:ext uri="{9D8B030D-6E8A-4147-A177-3AD203B41FA5}">
                      <a16:colId xmlns:a16="http://schemas.microsoft.com/office/drawing/2014/main" xmlns="" val="2430044782"/>
                    </a:ext>
                  </a:extLst>
                </a:gridCol>
                <a:gridCol w="2008293">
                  <a:extLst>
                    <a:ext uri="{9D8B030D-6E8A-4147-A177-3AD203B41FA5}">
                      <a16:colId xmlns:a16="http://schemas.microsoft.com/office/drawing/2014/main" xmlns="" val="1563685476"/>
                    </a:ext>
                  </a:extLst>
                </a:gridCol>
                <a:gridCol w="2008293">
                  <a:extLst>
                    <a:ext uri="{9D8B030D-6E8A-4147-A177-3AD203B41FA5}">
                      <a16:colId xmlns:a16="http://schemas.microsoft.com/office/drawing/2014/main" xmlns="" val="3811111976"/>
                    </a:ext>
                  </a:extLst>
                </a:gridCol>
                <a:gridCol w="2008293">
                  <a:extLst>
                    <a:ext uri="{9D8B030D-6E8A-4147-A177-3AD203B41FA5}">
                      <a16:colId xmlns:a16="http://schemas.microsoft.com/office/drawing/2014/main" xmlns="" val="360614095"/>
                    </a:ext>
                  </a:extLst>
                </a:gridCol>
              </a:tblGrid>
              <a:tr h="574561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РЕГИОН/ГОРОД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ЦВЕТОВАЯ ГАММА ПО ТЕКУЩЕЙ СИТУАЦИИ НА ЛОКАЛЬНОМ РЫНКЕ СОГЛАСНО МЕТОДУ «СВЕТОФОР»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ДИАПАЗОН ЦЕН НА ВТОРИЧНОМ РЫНКЕ РУБ./КВ.М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ДИАПАЗОН ЦЕН НА ПЕРВИЧНОМ РЫНКЕ РУБ./КВ.М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39453269"/>
                  </a:ext>
                </a:extLst>
              </a:tr>
              <a:tr h="36792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ПРЕДЛОЖЕНИЕ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СПРОС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ЦЕНА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9564720"/>
                  </a:ext>
                </a:extLst>
              </a:tr>
              <a:tr h="367921">
                <a:tc>
                  <a:txBody>
                    <a:bodyPr/>
                    <a:lstStyle/>
                    <a:p>
                      <a:r>
                        <a:rPr lang="ru-RU" sz="1400" b="1" dirty="0"/>
                        <a:t>КАМЧАТСКИЙ КРАЙ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7682613"/>
                  </a:ext>
                </a:extLst>
              </a:tr>
              <a:tr h="367921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b="0" dirty="0"/>
                        <a:t>ЕЛИЗОВО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106 000 – 165 000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первичный рынок отсутствует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6326133"/>
                  </a:ext>
                </a:extLst>
              </a:tr>
              <a:tr h="367921">
                <a:tc>
                  <a:txBody>
                    <a:bodyPr/>
                    <a:lstStyle/>
                    <a:p>
                      <a:r>
                        <a:rPr lang="ru-RU" sz="1400" b="1" dirty="0"/>
                        <a:t>САМАРА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50 000 – 250 000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80 000 – 150 000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4593973"/>
                  </a:ext>
                </a:extLst>
              </a:tr>
              <a:tr h="367921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b="1" dirty="0"/>
                        <a:t>ВОЛГОГРАД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30 000 – 140 000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70 000 – 120 000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4323063"/>
                  </a:ext>
                </a:extLst>
              </a:tr>
              <a:tr h="367921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b="1" dirty="0"/>
                        <a:t>САНКТ-ПЕТЕРБУРГ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199 800 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(средняя цена)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206 700 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(средняя цена)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24947301"/>
                  </a:ext>
                </a:extLst>
              </a:tr>
              <a:tr h="367921">
                <a:tc>
                  <a:txBody>
                    <a:bodyPr/>
                    <a:lstStyle/>
                    <a:p>
                      <a:pPr marL="263525" indent="-263525"/>
                      <a:r>
                        <a:rPr lang="ru-RU" sz="1400" b="1" dirty="0"/>
                        <a:t>КОСТРОМА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40 000 – 115 000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75 000 – 115 000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10781488"/>
                  </a:ext>
                </a:extLst>
              </a:tr>
              <a:tr h="367921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b="1" dirty="0"/>
                        <a:t>ОМСК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55 000 – 135 000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68 000 – 200 000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2377241"/>
                  </a:ext>
                </a:extLst>
              </a:tr>
              <a:tr h="367921">
                <a:tc>
                  <a:txBody>
                    <a:bodyPr/>
                    <a:lstStyle/>
                    <a:p>
                      <a:r>
                        <a:rPr lang="ru-RU" sz="1400" b="1" dirty="0"/>
                        <a:t>ОРЕНБУРГ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35 000 – 85 000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47 900 – 95 000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7992336"/>
                  </a:ext>
                </a:extLst>
              </a:tr>
              <a:tr h="367921">
                <a:tc>
                  <a:txBody>
                    <a:bodyPr/>
                    <a:lstStyle/>
                    <a:p>
                      <a:r>
                        <a:rPr lang="ru-RU" sz="1400" b="1" dirty="0"/>
                        <a:t>ТЮМЕНЬ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85 000 – 190 000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115 000 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(средняя цена)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1357065"/>
                  </a:ext>
                </a:extLst>
              </a:tr>
              <a:tr h="367921">
                <a:tc>
                  <a:txBody>
                    <a:bodyPr/>
                    <a:lstStyle/>
                    <a:p>
                      <a:r>
                        <a:rPr lang="ru-RU" sz="1400" b="1" dirty="0"/>
                        <a:t>АБАКАН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75 000 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(средняя цена)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88 000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(средняя цена</a:t>
                      </a:r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07506648"/>
                  </a:ext>
                </a:extLst>
              </a:tr>
              <a:tr h="367921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b="1" dirty="0"/>
                        <a:t>ВОРОНЕЖ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55 000 – 167 000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63909971"/>
                  </a:ext>
                </a:extLst>
              </a:tr>
              <a:tr h="367921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b="1" dirty="0"/>
                        <a:t>ЙОШКАР-ОЛА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48 000 – 71 000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49 000 – 90 000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6680689"/>
                  </a:ext>
                </a:extLst>
              </a:tr>
              <a:tr h="367921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b="1" dirty="0"/>
                        <a:t>ХАБАРОВСК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33 300 – 332 000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51 000 – 251 000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41753874"/>
                  </a:ext>
                </a:extLst>
              </a:tr>
              <a:tr h="367921">
                <a:tc>
                  <a:txBody>
                    <a:bodyPr/>
                    <a:lstStyle/>
                    <a:p>
                      <a:r>
                        <a:rPr lang="ru-RU" sz="1400" b="1" dirty="0"/>
                        <a:t>САХАЛИНСКАЯ ОБЛАСТЬ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0825016"/>
                  </a:ext>
                </a:extLst>
              </a:tr>
              <a:tr h="367921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="0" dirty="0"/>
                        <a:t>КОРСАКОВ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95 000 – 150 000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9462484"/>
                  </a:ext>
                </a:extLst>
              </a:tr>
              <a:tr h="367921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="0" dirty="0"/>
                        <a:t>ЮЖНО-САХАЛИНСК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135 000 – 210 000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145 000 – 250 000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043438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28F688-8FCF-48BE-BC85-24E600D89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427355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indent="263525"/>
            <a:r>
              <a:rPr lang="ru-RU" sz="2500" b="1" dirty="0">
                <a:solidFill>
                  <a:schemeClr val="bg1"/>
                </a:solidFill>
              </a:rPr>
              <a:t>ЛЕТО 2022, НАЧАЛО ОСЕНИ 2022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7F362D7-422A-4910-B223-448E71455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909" y="858982"/>
            <a:ext cx="10533611" cy="58466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u="sng" dirty="0"/>
              <a:t>АДАПТАЦИЯ РЫНКА К НОВЫМ УСЛОВИЯМ</a:t>
            </a:r>
          </a:p>
          <a:p>
            <a:r>
              <a:rPr lang="ru-RU" sz="1400" dirty="0"/>
              <a:t>Снижение ключевой ставки с 11% (конец мая 2022) до 8% (август 2022)  </a:t>
            </a:r>
          </a:p>
          <a:p>
            <a:r>
              <a:rPr lang="ru-RU" sz="1400" dirty="0"/>
              <a:t>Замедленное восстановление спроса за счет снижения ставок по ипотеке вслед за динамикой ключевой ставки, но до уровня зима-2022 так и не восстановился. Наиболее активным месяцем по динамике спроса по сравнению с предыдущими месяцами лета оказался август месяц.  </a:t>
            </a:r>
          </a:p>
          <a:p>
            <a:r>
              <a:rPr lang="ru-RU" sz="1400" dirty="0"/>
              <a:t>Объемы жилищного строительства МНЖ в РФ по сравнению с весной 2022 г. выросли на 5% по сравнению с аналогичным периодом 2021 года на 2,5%  </a:t>
            </a:r>
          </a:p>
          <a:p>
            <a:r>
              <a:rPr lang="ru-RU" sz="1400" dirty="0"/>
              <a:t>Пересмотр проектов с точки зрения класса качества жилых проектов:</a:t>
            </a:r>
          </a:p>
          <a:p>
            <a:pPr marL="263525" indent="0">
              <a:buFontTx/>
              <a:buChar char="-"/>
            </a:pPr>
            <a:r>
              <a:rPr lang="ru-RU" sz="1400" dirty="0"/>
              <a:t>увеличение объема проектов «стандарт» - класса, в т.ч. подкласса «малогабаритного» жилья;</a:t>
            </a:r>
          </a:p>
          <a:p>
            <a:pPr marL="263525" indent="0">
              <a:buFontTx/>
              <a:buChar char="-"/>
            </a:pPr>
            <a:r>
              <a:rPr lang="ru-RU" sz="1400" dirty="0"/>
              <a:t>увеличение доли малоформатного жилья в проектах более высокого класса качества (пересмотр </a:t>
            </a:r>
            <a:r>
              <a:rPr lang="ru-RU" sz="1400" dirty="0" err="1"/>
              <a:t>квартирографии</a:t>
            </a:r>
            <a:r>
              <a:rPr lang="ru-RU" sz="1400" dirty="0"/>
              <a:t> проекта)     </a:t>
            </a:r>
          </a:p>
          <a:p>
            <a:r>
              <a:rPr lang="ru-RU" sz="1400" dirty="0"/>
              <a:t>Увеличение объемов предложения на </a:t>
            </a:r>
            <a:r>
              <a:rPr lang="ru-RU" sz="1400" dirty="0" err="1"/>
              <a:t>вторичке</a:t>
            </a:r>
            <a:r>
              <a:rPr lang="ru-RU" sz="1400" dirty="0"/>
              <a:t> - успеть продать до падения рынков (психология продавцов – ФЛ), основные цели – приобретение более современного жилья  и расширение </a:t>
            </a:r>
            <a:r>
              <a:rPr lang="ru-RU" sz="1400" dirty="0" err="1"/>
              <a:t>комнатности</a:t>
            </a:r>
            <a:r>
              <a:rPr lang="ru-RU" sz="1400" dirty="0"/>
              <a:t> / площади, прежде всего, для семей с детьми         </a:t>
            </a:r>
          </a:p>
          <a:p>
            <a:r>
              <a:rPr lang="ru-RU" sz="1400" dirty="0"/>
              <a:t>Замедление роста цен по отношению к периоду «Зима 2022», вплоть до стагнационных явлений на локальных рынков (динамика цен в летние месяцы от +/- 0,3 до +/- 2%) . Несмотря на такие явления, «Летом 2022» в большинстве городов падения цен не произошло. В последнюю декаду сентября торг между покупателем и продавцом увеличился до 2,5 – 8%  в большинстве крупнейших городов РФ (в августе не превышал 1,5-3%), однако, пока на средний ценник предложения существенного влияния это не оказало. Например, по итогам сентября, на вторичном рынке Москвы средняя цена составила 266 498 руб./</a:t>
            </a:r>
            <a:r>
              <a:rPr lang="ru-RU" sz="1400" dirty="0" err="1"/>
              <a:t>кв.м</a:t>
            </a:r>
            <a:r>
              <a:rPr lang="ru-RU" sz="1400" dirty="0"/>
              <a:t>, изменение за месяц не превысило 2% по падению, а на вторичном рынке Екатеринбурга – 100 000 руб./ </a:t>
            </a:r>
            <a:r>
              <a:rPr lang="ru-RU" sz="1400" dirty="0" err="1"/>
              <a:t>кв.м</a:t>
            </a:r>
            <a:r>
              <a:rPr lang="ru-RU" sz="1400" dirty="0"/>
              <a:t>, изменение 0,5%.</a:t>
            </a:r>
          </a:p>
          <a:p>
            <a:r>
              <a:rPr lang="ru-RU" sz="1400" dirty="0"/>
              <a:t>Вопреки раздуванию со стороны СМИ информации об обвалах рынка жилья в регионах РФ на основании комментариев тех или иных экспертов, сделанных в конце сентября, сертифицированные аналитики РГР, проведя блиц-опрос отделов продаж АН в разных городах РФ, пришли к мнению, что такие комментарии не подкреплены статистикой, дающей представление о ситуации на локальных рынках в целом. Поэтому не надо путать отдельные факты о скидках в 30-40% с рыночными тенденциями и общей практикой. Пока такие заявления  некоторых участников рынка являются свидетельством потери привычных ориентиров и преобладании эмоциональных решений над рациональным выбором стратегии поведения в сложившихся условиях, не более того.           </a:t>
            </a:r>
          </a:p>
        </p:txBody>
      </p:sp>
    </p:spTree>
    <p:extLst>
      <p:ext uri="{BB962C8B-B14F-4D97-AF65-F5344CB8AC3E}">
        <p14:creationId xmlns:p14="http://schemas.microsoft.com/office/powerpoint/2010/main" val="4023877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FED1367-E00B-4FE3-BAF8-0EDE9375DD4D}"/>
              </a:ext>
            </a:extLst>
          </p:cNvPr>
          <p:cNvSpPr txBox="1"/>
          <p:nvPr/>
        </p:nvSpPr>
        <p:spPr>
          <a:xfrm>
            <a:off x="6134471" y="1225689"/>
            <a:ext cx="573497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rgbClr val="425968"/>
                </a:solidFill>
              </a:rPr>
              <a:t>Рынок новостроек продолжит концентрироваться в крупных агломерациях.</a:t>
            </a:r>
            <a:r>
              <a:rPr lang="ru-RU" sz="1600" dirty="0">
                <a:solidFill>
                  <a:srgbClr val="425968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25968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25968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25968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425968"/>
                </a:solidFill>
              </a:rPr>
              <a:t>Шаблонное стимулирование через программу «льготной ипотеки» усилит поляризацию региональных рынков. </a:t>
            </a:r>
            <a:r>
              <a:rPr lang="ru-RU" sz="1600" b="1" dirty="0">
                <a:solidFill>
                  <a:srgbClr val="425968"/>
                </a:solidFill>
              </a:rPr>
              <a:t>Потребуется дальнейшая настройка кредитных стимулов</a:t>
            </a:r>
            <a:r>
              <a:rPr lang="ru-RU" sz="2000" b="1" dirty="0">
                <a:solidFill>
                  <a:srgbClr val="425968"/>
                </a:solidFill>
              </a:rPr>
              <a:t>.</a:t>
            </a:r>
            <a:endParaRPr lang="ru-RU" sz="2000" dirty="0">
              <a:solidFill>
                <a:srgbClr val="425968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0161" y="396844"/>
            <a:ext cx="107173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cap="all" dirty="0">
                <a:solidFill>
                  <a:srgbClr val="F38D11"/>
                </a:solidFill>
                <a:latin typeface="TTNorms Medium"/>
              </a:rPr>
              <a:t>IV </a:t>
            </a:r>
            <a:r>
              <a:rPr lang="ru-RU" sz="2800" b="1" cap="all" dirty="0">
                <a:solidFill>
                  <a:srgbClr val="F38D11"/>
                </a:solidFill>
                <a:latin typeface="TTNorms Medium"/>
              </a:rPr>
              <a:t>КВАРТАЛ 2022 год. Ожидаемые изменения:</a:t>
            </a:r>
            <a:endParaRPr lang="ru-RU" sz="2400" b="1" cap="all" dirty="0">
              <a:solidFill>
                <a:srgbClr val="F38D11"/>
              </a:solidFill>
              <a:latin typeface="TTNorms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FED1367-E00B-4FE3-BAF8-0EDE9375DD4D}"/>
              </a:ext>
            </a:extLst>
          </p:cNvPr>
          <p:cNvSpPr txBox="1"/>
          <p:nvPr/>
        </p:nvSpPr>
        <p:spPr>
          <a:xfrm>
            <a:off x="498764" y="1225689"/>
            <a:ext cx="49521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425968"/>
                </a:solidFill>
              </a:rPr>
              <a:t>Падение продаж на первичном и вторичном рынках жилья, рынок снова будет адаптироваться к новым условиям.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25968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425968"/>
                </a:solidFill>
              </a:rPr>
              <a:t>Девелоперы будут продолжать  адаптироваться к логистическим проблемам, к поиску более дешевых строительных материалов, но </a:t>
            </a:r>
            <a:r>
              <a:rPr lang="ru-RU" sz="1600" b="1" dirty="0">
                <a:solidFill>
                  <a:srgbClr val="425968"/>
                </a:solidFill>
              </a:rPr>
              <a:t>не смогут полностью переложить дальнейший рост затрат на покупателей</a:t>
            </a:r>
            <a:r>
              <a:rPr lang="ru-RU" sz="1600" dirty="0">
                <a:solidFill>
                  <a:srgbClr val="425968"/>
                </a:solidFill>
              </a:rPr>
              <a:t>.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AD0FB8A-CCDC-464C-AC38-FC540BFC37D2}"/>
              </a:ext>
            </a:extLst>
          </p:cNvPr>
          <p:cNvSpPr/>
          <p:nvPr/>
        </p:nvSpPr>
        <p:spPr>
          <a:xfrm>
            <a:off x="498764" y="4777662"/>
            <a:ext cx="114623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rgbClr val="425968"/>
                </a:solidFill>
              </a:rPr>
              <a:t>Вынужденные решения по «упрощению продукта» приведут  девелопера от отказа проектов более высокого класса качества и к «стандартизации» продукта в массовом сегменте, но это уже 2023 год!</a:t>
            </a:r>
            <a:endParaRPr lang="ru-RU" sz="1600" dirty="0">
              <a:solidFill>
                <a:srgbClr val="425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304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6465C2-75D4-4BAF-8EF2-A5680E6FA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965" y="258619"/>
            <a:ext cx="10651835" cy="1274618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425968"/>
                </a:solidFill>
                <a:latin typeface="+mn-lt"/>
                <a:ea typeface="+mn-ea"/>
                <a:cs typeface="+mn-cs"/>
              </a:rPr>
              <a:t>Аналитическая справка подготовлена </a:t>
            </a:r>
            <a:r>
              <a:rPr lang="ru-RU" sz="1800" b="1" dirty="0" smtClean="0">
                <a:solidFill>
                  <a:srgbClr val="425968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800" b="1" dirty="0" smtClean="0">
                <a:solidFill>
                  <a:srgbClr val="425968"/>
                </a:solidFill>
                <a:latin typeface="+mn-lt"/>
                <a:ea typeface="+mn-ea"/>
                <a:cs typeface="+mn-cs"/>
              </a:rPr>
            </a:br>
            <a:r>
              <a:rPr lang="ru-RU" sz="1600" b="1" i="1" dirty="0">
                <a:solidFill>
                  <a:srgbClr val="425968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600" b="1" i="1" dirty="0">
                <a:solidFill>
                  <a:srgbClr val="425968"/>
                </a:solidFill>
                <a:latin typeface="+mn-lt"/>
                <a:ea typeface="+mn-ea"/>
                <a:cs typeface="+mn-cs"/>
              </a:rPr>
            </a:br>
            <a:r>
              <a:rPr lang="ru-RU" sz="1600" dirty="0" smtClean="0">
                <a:solidFill>
                  <a:srgbClr val="425968"/>
                </a:solidFill>
                <a:latin typeface="+mn-lt"/>
                <a:ea typeface="+mn-ea"/>
                <a:cs typeface="+mn-cs"/>
              </a:rPr>
              <a:t>Епишиной </a:t>
            </a:r>
            <a:r>
              <a:rPr lang="ru-RU" sz="1600" dirty="0">
                <a:solidFill>
                  <a:srgbClr val="425968"/>
                </a:solidFill>
                <a:latin typeface="+mn-lt"/>
                <a:ea typeface="+mn-ea"/>
                <a:cs typeface="+mn-cs"/>
              </a:rPr>
              <a:t>Э.Д., </a:t>
            </a:r>
            <a:r>
              <a:rPr lang="ru-RU" sz="1600" dirty="0" smtClean="0">
                <a:solidFill>
                  <a:srgbClr val="425968"/>
                </a:solidFill>
                <a:latin typeface="+mn-lt"/>
                <a:ea typeface="+mn-ea"/>
                <a:cs typeface="+mn-cs"/>
              </a:rPr>
              <a:t>руководителем </a:t>
            </a:r>
            <a:r>
              <a:rPr lang="ru-RU" sz="1600" dirty="0">
                <a:solidFill>
                  <a:srgbClr val="425968"/>
                </a:solidFill>
                <a:latin typeface="+mn-lt"/>
                <a:ea typeface="+mn-ea"/>
                <a:cs typeface="+mn-cs"/>
              </a:rPr>
              <a:t>комитета по аналитике Российской гильдии риэлторов, канд. </a:t>
            </a:r>
            <a:r>
              <a:rPr lang="ru-RU" sz="1600" dirty="0" err="1">
                <a:solidFill>
                  <a:srgbClr val="425968"/>
                </a:solidFill>
                <a:latin typeface="+mn-lt"/>
                <a:ea typeface="+mn-ea"/>
                <a:cs typeface="+mn-cs"/>
              </a:rPr>
              <a:t>экон</a:t>
            </a:r>
            <a:r>
              <a:rPr lang="ru-RU" sz="1600" dirty="0">
                <a:solidFill>
                  <a:srgbClr val="425968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600" dirty="0">
                <a:solidFill>
                  <a:srgbClr val="425968"/>
                </a:solidFill>
                <a:latin typeface="+mn-lt"/>
                <a:ea typeface="+mn-ea"/>
                <a:cs typeface="+mn-cs"/>
              </a:rPr>
              <a:t>н</a:t>
            </a:r>
            <a:r>
              <a:rPr lang="ru-RU" sz="1600" dirty="0" smtClean="0">
                <a:solidFill>
                  <a:srgbClr val="425968"/>
                </a:solidFill>
                <a:latin typeface="+mn-lt"/>
                <a:ea typeface="+mn-ea"/>
                <a:cs typeface="+mn-cs"/>
              </a:rPr>
              <a:t>аук</a:t>
            </a:r>
            <a:br>
              <a:rPr lang="ru-RU" sz="1600" dirty="0" smtClean="0">
                <a:solidFill>
                  <a:srgbClr val="425968"/>
                </a:solidFill>
                <a:latin typeface="+mn-lt"/>
                <a:ea typeface="+mn-ea"/>
                <a:cs typeface="+mn-cs"/>
              </a:rPr>
            </a:br>
            <a:r>
              <a:rPr lang="ru-RU" sz="1600" dirty="0">
                <a:solidFill>
                  <a:srgbClr val="425968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600" dirty="0">
                <a:solidFill>
                  <a:srgbClr val="425968"/>
                </a:solidFill>
                <a:latin typeface="+mn-lt"/>
                <a:ea typeface="+mn-ea"/>
                <a:cs typeface="+mn-cs"/>
              </a:rPr>
            </a:br>
            <a:r>
              <a:rPr lang="ru-RU" sz="1600" dirty="0" smtClean="0">
                <a:solidFill>
                  <a:srgbClr val="425968"/>
                </a:solidFill>
                <a:latin typeface="+mn-lt"/>
                <a:ea typeface="+mn-ea"/>
                <a:cs typeface="+mn-cs"/>
              </a:rPr>
              <a:t>при </a:t>
            </a:r>
            <a:r>
              <a:rPr lang="ru-RU" sz="1600" dirty="0">
                <a:solidFill>
                  <a:srgbClr val="425968"/>
                </a:solidFill>
                <a:latin typeface="+mn-lt"/>
                <a:ea typeface="+mn-ea"/>
                <a:cs typeface="+mn-cs"/>
              </a:rPr>
              <a:t>участии</a:t>
            </a:r>
            <a:r>
              <a:rPr lang="ru-RU" sz="1600" dirty="0" smtClean="0">
                <a:solidFill>
                  <a:srgbClr val="425968"/>
                </a:solidFill>
                <a:latin typeface="+mn-lt"/>
                <a:ea typeface="+mn-ea"/>
                <a:cs typeface="+mn-cs"/>
              </a:rPr>
              <a:t>:</a:t>
            </a:r>
            <a:br>
              <a:rPr lang="ru-RU" sz="1600" dirty="0" smtClean="0">
                <a:solidFill>
                  <a:srgbClr val="425968"/>
                </a:solidFill>
                <a:latin typeface="+mn-lt"/>
                <a:ea typeface="+mn-ea"/>
                <a:cs typeface="+mn-cs"/>
              </a:rPr>
            </a:br>
            <a:r>
              <a:rPr lang="ru-RU" sz="1600" dirty="0">
                <a:solidFill>
                  <a:srgbClr val="425968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600" dirty="0">
                <a:solidFill>
                  <a:srgbClr val="425968"/>
                </a:solidFill>
                <a:latin typeface="+mn-lt"/>
                <a:ea typeface="+mn-ea"/>
                <a:cs typeface="+mn-cs"/>
              </a:rPr>
            </a:br>
            <a:r>
              <a:rPr lang="ru-RU" sz="1600" dirty="0">
                <a:solidFill>
                  <a:srgbClr val="425968"/>
                </a:solidFill>
                <a:latin typeface="+mn-lt"/>
                <a:ea typeface="+mn-ea"/>
                <a:cs typeface="+mn-cs"/>
              </a:rPr>
              <a:t>1. Сертифицированных Аналитиков РГР  - </a:t>
            </a:r>
            <a:r>
              <a:rPr lang="ru-RU" sz="1600" dirty="0" err="1">
                <a:solidFill>
                  <a:srgbClr val="425968"/>
                </a:solidFill>
                <a:latin typeface="+mn-lt"/>
                <a:ea typeface="+mn-ea"/>
                <a:cs typeface="+mn-cs"/>
              </a:rPr>
              <a:t>Ламин</a:t>
            </a:r>
            <a:r>
              <a:rPr lang="ru-RU" sz="1600" dirty="0">
                <a:solidFill>
                  <a:srgbClr val="425968"/>
                </a:solidFill>
                <a:latin typeface="+mn-lt"/>
                <a:ea typeface="+mn-ea"/>
                <a:cs typeface="+mn-cs"/>
              </a:rPr>
              <a:t> К.Е. (Москва), Хорьков М.И. (Екатеринбург), </a:t>
            </a:r>
            <a:r>
              <a:rPr lang="ru-RU" sz="1600" dirty="0" err="1">
                <a:solidFill>
                  <a:srgbClr val="425968"/>
                </a:solidFill>
                <a:latin typeface="+mn-lt"/>
                <a:ea typeface="+mn-ea"/>
                <a:cs typeface="+mn-cs"/>
              </a:rPr>
              <a:t>Молодкина</a:t>
            </a:r>
            <a:r>
              <a:rPr lang="ru-RU" sz="1600" dirty="0">
                <a:solidFill>
                  <a:srgbClr val="425968"/>
                </a:solidFill>
                <a:latin typeface="+mn-lt"/>
                <a:ea typeface="+mn-ea"/>
                <a:cs typeface="+mn-cs"/>
              </a:rPr>
              <a:t> С.Г. (Тюмень), Репин М.А. (Омск),</a:t>
            </a:r>
            <a:r>
              <a:rPr lang="ru-RU" sz="1600" dirty="0">
                <a:solidFill>
                  <a:srgbClr val="425968"/>
                </a:solidFill>
              </a:rPr>
              <a:t> </a:t>
            </a:r>
            <a:r>
              <a:rPr lang="ru-RU" sz="1600" dirty="0">
                <a:solidFill>
                  <a:srgbClr val="425968"/>
                </a:solidFill>
                <a:latin typeface="+mn-lt"/>
                <a:ea typeface="+mn-ea"/>
                <a:cs typeface="+mn-cs"/>
              </a:rPr>
              <a:t>Монастырская И.В. (Красноярск)</a:t>
            </a:r>
            <a:r>
              <a:rPr lang="ru-RU" sz="1600" dirty="0">
                <a:solidFill>
                  <a:srgbClr val="425968"/>
                </a:solidFill>
              </a:rPr>
              <a:t>,</a:t>
            </a:r>
            <a:r>
              <a:rPr lang="ru-RU" sz="1600" dirty="0">
                <a:solidFill>
                  <a:srgbClr val="425968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>
                <a:solidFill>
                  <a:srgbClr val="425968"/>
                </a:solidFill>
                <a:latin typeface="+mn-lt"/>
                <a:ea typeface="+mn-ea"/>
                <a:cs typeface="+mn-cs"/>
              </a:rPr>
              <a:t>Швалова</a:t>
            </a:r>
            <a:r>
              <a:rPr lang="ru-RU" sz="1600" dirty="0">
                <a:solidFill>
                  <a:srgbClr val="425968"/>
                </a:solidFill>
                <a:latin typeface="+mn-lt"/>
                <a:ea typeface="+mn-ea"/>
                <a:cs typeface="+mn-cs"/>
              </a:rPr>
              <a:t> А.Г. (Хабаровск), Дымченко С.Н. (Владивосток)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82041A-653A-431D-9B70-4499B747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965" y="1853184"/>
            <a:ext cx="10904819" cy="482008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400" dirty="0">
                <a:solidFill>
                  <a:srgbClr val="425968"/>
                </a:solidFill>
              </a:rPr>
              <a:t>2. Руководителей и специалистов АН, входящих в РГР: 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400" b="1" u="sng" dirty="0">
                <a:solidFill>
                  <a:srgbClr val="425968"/>
                </a:solidFill>
              </a:rPr>
              <a:t>Москва </a:t>
            </a:r>
            <a:r>
              <a:rPr lang="ru-RU" sz="1400" dirty="0">
                <a:solidFill>
                  <a:srgbClr val="425968"/>
                </a:solidFill>
              </a:rPr>
              <a:t>– ВГТРК; ИП </a:t>
            </a:r>
            <a:r>
              <a:rPr lang="ru-RU" sz="1400" dirty="0" err="1">
                <a:solidFill>
                  <a:srgbClr val="425968"/>
                </a:solidFill>
              </a:rPr>
              <a:t>Шатурова</a:t>
            </a:r>
            <a:r>
              <a:rPr lang="ru-RU" sz="1400" dirty="0">
                <a:solidFill>
                  <a:srgbClr val="425968"/>
                </a:solidFill>
              </a:rPr>
              <a:t>; Министерство недвижимости; ИП Маслов; </a:t>
            </a:r>
            <a:r>
              <a:rPr lang="en-US" sz="1400" dirty="0">
                <a:solidFill>
                  <a:srgbClr val="425968"/>
                </a:solidFill>
              </a:rPr>
              <a:t>PRO </a:t>
            </a:r>
            <a:r>
              <a:rPr lang="ru-RU" sz="1400" dirty="0">
                <a:solidFill>
                  <a:srgbClr val="425968"/>
                </a:solidFill>
              </a:rPr>
              <a:t>ОБМЕН; ИП Мигель Е.А.; ИП </a:t>
            </a:r>
            <a:r>
              <a:rPr lang="ru-RU" sz="1400" dirty="0" err="1">
                <a:solidFill>
                  <a:srgbClr val="425968"/>
                </a:solidFill>
              </a:rPr>
              <a:t>Месеча</a:t>
            </a:r>
            <a:r>
              <a:rPr lang="ru-RU" sz="1400" dirty="0">
                <a:solidFill>
                  <a:srgbClr val="425968"/>
                </a:solidFill>
              </a:rPr>
              <a:t>  Е.А.;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400" dirty="0">
                <a:solidFill>
                  <a:srgbClr val="425968"/>
                </a:solidFill>
              </a:rPr>
              <a:t>ГК </a:t>
            </a:r>
            <a:r>
              <a:rPr lang="ru-RU" sz="1400" dirty="0" err="1">
                <a:solidFill>
                  <a:srgbClr val="425968"/>
                </a:solidFill>
              </a:rPr>
              <a:t>Vereller</a:t>
            </a:r>
            <a:r>
              <a:rPr lang="ru-RU" sz="1400" dirty="0">
                <a:solidFill>
                  <a:srgbClr val="425968"/>
                </a:solidFill>
              </a:rPr>
              <a:t> -</a:t>
            </a:r>
            <a:r>
              <a:rPr lang="ru-RU" sz="1400" dirty="0" err="1">
                <a:solidFill>
                  <a:srgbClr val="425968"/>
                </a:solidFill>
              </a:rPr>
              <a:t>development</a:t>
            </a:r>
            <a:endParaRPr lang="ru-RU" sz="1400" dirty="0">
              <a:solidFill>
                <a:srgbClr val="425968"/>
              </a:solidFill>
            </a:endParaRPr>
          </a:p>
          <a:p>
            <a:pPr marL="0" indent="0">
              <a:buNone/>
            </a:pPr>
            <a:r>
              <a:rPr lang="ru-RU" sz="1400" b="1" u="sng" dirty="0">
                <a:solidFill>
                  <a:srgbClr val="425968"/>
                </a:solidFill>
              </a:rPr>
              <a:t>Московская область:</a:t>
            </a:r>
            <a:r>
              <a:rPr lang="ru-RU" sz="1400" dirty="0">
                <a:solidFill>
                  <a:srgbClr val="425968"/>
                </a:solidFill>
              </a:rPr>
              <a:t>  </a:t>
            </a:r>
            <a:r>
              <a:rPr lang="ru-RU" sz="1400" b="1" dirty="0">
                <a:solidFill>
                  <a:srgbClr val="425968"/>
                </a:solidFill>
              </a:rPr>
              <a:t>Долгопрудный</a:t>
            </a:r>
            <a:r>
              <a:rPr lang="ru-RU" sz="1400" dirty="0">
                <a:solidFill>
                  <a:srgbClr val="425968"/>
                </a:solidFill>
              </a:rPr>
              <a:t> – ООО </a:t>
            </a:r>
            <a:r>
              <a:rPr lang="ru-RU" sz="1400" dirty="0" err="1">
                <a:solidFill>
                  <a:srgbClr val="425968"/>
                </a:solidFill>
              </a:rPr>
              <a:t>Жилцентр</a:t>
            </a:r>
            <a:r>
              <a:rPr lang="ru-RU" sz="1400" dirty="0">
                <a:solidFill>
                  <a:srgbClr val="425968"/>
                </a:solidFill>
              </a:rPr>
              <a:t> ; </a:t>
            </a:r>
            <a:r>
              <a:rPr lang="ru-RU" sz="1400" b="1" dirty="0">
                <a:solidFill>
                  <a:srgbClr val="425968"/>
                </a:solidFill>
              </a:rPr>
              <a:t>Одинцово</a:t>
            </a:r>
            <a:r>
              <a:rPr lang="ru-RU" sz="1400" dirty="0">
                <a:solidFill>
                  <a:srgbClr val="425968"/>
                </a:solidFill>
              </a:rPr>
              <a:t>  - ООО Дом сервис +; </a:t>
            </a:r>
            <a:r>
              <a:rPr lang="ru-RU" sz="1400" b="1" dirty="0">
                <a:solidFill>
                  <a:srgbClr val="425968"/>
                </a:solidFill>
              </a:rPr>
              <a:t>Сергиев посад </a:t>
            </a:r>
            <a:r>
              <a:rPr lang="ru-RU" sz="1400" dirty="0">
                <a:solidFill>
                  <a:srgbClr val="425968"/>
                </a:solidFill>
              </a:rPr>
              <a:t>– </a:t>
            </a:r>
            <a:r>
              <a:rPr lang="ru-RU" sz="1400" dirty="0" err="1">
                <a:solidFill>
                  <a:srgbClr val="425968"/>
                </a:solidFill>
              </a:rPr>
              <a:t>ГрадомирЪ</a:t>
            </a:r>
            <a:r>
              <a:rPr lang="ru-RU" sz="1400" dirty="0">
                <a:solidFill>
                  <a:srgbClr val="425968"/>
                </a:solidFill>
              </a:rPr>
              <a:t>, </a:t>
            </a:r>
            <a:r>
              <a:rPr lang="ru-RU" sz="1400" b="1" dirty="0">
                <a:solidFill>
                  <a:srgbClr val="425968"/>
                </a:solidFill>
              </a:rPr>
              <a:t>Подольск</a:t>
            </a:r>
            <a:r>
              <a:rPr lang="ru-RU" sz="1400" dirty="0">
                <a:solidFill>
                  <a:srgbClr val="425968"/>
                </a:solidFill>
              </a:rPr>
              <a:t> – ООО «</a:t>
            </a:r>
            <a:r>
              <a:rPr lang="ru-RU" sz="1400" dirty="0" err="1">
                <a:solidFill>
                  <a:srgbClr val="425968"/>
                </a:solidFill>
              </a:rPr>
              <a:t>Технодом</a:t>
            </a:r>
            <a:r>
              <a:rPr lang="ru-RU" sz="1400" dirty="0">
                <a:solidFill>
                  <a:srgbClr val="425968"/>
                </a:solidFill>
              </a:rPr>
              <a:t>» </a:t>
            </a:r>
          </a:p>
          <a:p>
            <a:pPr marL="0" indent="0">
              <a:buNone/>
            </a:pPr>
            <a:r>
              <a:rPr lang="ru-RU" sz="1400" b="1" u="sng" dirty="0">
                <a:solidFill>
                  <a:srgbClr val="425968"/>
                </a:solidFill>
              </a:rPr>
              <a:t>Санкт- Петербург </a:t>
            </a:r>
            <a:r>
              <a:rPr lang="ru-RU" sz="1400" dirty="0">
                <a:solidFill>
                  <a:srgbClr val="425968"/>
                </a:solidFill>
              </a:rPr>
              <a:t> – АЛЕКСАНДР – НЕДВИЖИМОСТЬ</a:t>
            </a:r>
          </a:p>
          <a:p>
            <a:pPr marL="0" indent="0">
              <a:buNone/>
            </a:pPr>
            <a:r>
              <a:rPr lang="ru-RU" sz="1400" b="1" u="sng" dirty="0">
                <a:solidFill>
                  <a:srgbClr val="425968"/>
                </a:solidFill>
              </a:rPr>
              <a:t>Воронеж</a:t>
            </a:r>
            <a:r>
              <a:rPr lang="ru-RU" sz="1400" dirty="0">
                <a:solidFill>
                  <a:srgbClr val="425968"/>
                </a:solidFill>
              </a:rPr>
              <a:t> – </a:t>
            </a:r>
            <a:r>
              <a:rPr lang="ru-RU" sz="1400" dirty="0" err="1">
                <a:solidFill>
                  <a:srgbClr val="425968"/>
                </a:solidFill>
              </a:rPr>
              <a:t>Риэлт</a:t>
            </a:r>
            <a:r>
              <a:rPr lang="ru-RU" sz="1400" dirty="0">
                <a:solidFill>
                  <a:srgbClr val="425968"/>
                </a:solidFill>
              </a:rPr>
              <a:t>-Бюро Радуга; АН </a:t>
            </a:r>
            <a:r>
              <a:rPr lang="ru-RU" sz="1400" dirty="0" err="1">
                <a:solidFill>
                  <a:srgbClr val="425968"/>
                </a:solidFill>
              </a:rPr>
              <a:t>Адвекс</a:t>
            </a:r>
            <a:r>
              <a:rPr lang="ru-RU" sz="1400" dirty="0">
                <a:solidFill>
                  <a:srgbClr val="425968"/>
                </a:solidFill>
              </a:rPr>
              <a:t>; ООО Сити - центр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400" b="1" u="sng" dirty="0">
                <a:solidFill>
                  <a:srgbClr val="425968"/>
                </a:solidFill>
              </a:rPr>
              <a:t>Нижний Новгород</a:t>
            </a:r>
            <a:r>
              <a:rPr lang="ru-RU" sz="1400" b="1" dirty="0">
                <a:solidFill>
                  <a:srgbClr val="425968"/>
                </a:solidFill>
              </a:rPr>
              <a:t> </a:t>
            </a:r>
            <a:r>
              <a:rPr lang="ru-RU" sz="1400" dirty="0">
                <a:solidFill>
                  <a:srgbClr val="425968"/>
                </a:solidFill>
              </a:rPr>
              <a:t>–</a:t>
            </a:r>
            <a:r>
              <a:rPr lang="ru-RU" sz="1400" b="1" dirty="0">
                <a:solidFill>
                  <a:srgbClr val="425968"/>
                </a:solidFill>
              </a:rPr>
              <a:t> </a:t>
            </a:r>
            <a:r>
              <a:rPr lang="ru-RU" sz="1400" dirty="0" err="1">
                <a:solidFill>
                  <a:srgbClr val="425968"/>
                </a:solidFill>
              </a:rPr>
              <a:t>Евродом</a:t>
            </a:r>
            <a:r>
              <a:rPr lang="ru-RU" sz="1400" dirty="0">
                <a:solidFill>
                  <a:srgbClr val="425968"/>
                </a:solidFill>
              </a:rPr>
              <a:t>; ИП Воронцова М.Н.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400" b="1" u="sng" dirty="0">
                <a:solidFill>
                  <a:srgbClr val="425968"/>
                </a:solidFill>
              </a:rPr>
              <a:t>Самара</a:t>
            </a:r>
            <a:r>
              <a:rPr lang="ru-RU" sz="1400" b="1" dirty="0">
                <a:solidFill>
                  <a:srgbClr val="425968"/>
                </a:solidFill>
              </a:rPr>
              <a:t> </a:t>
            </a:r>
            <a:r>
              <a:rPr lang="ru-RU" sz="1400" dirty="0">
                <a:solidFill>
                  <a:srgbClr val="425968"/>
                </a:solidFill>
              </a:rPr>
              <a:t>– ИП </a:t>
            </a:r>
            <a:r>
              <a:rPr lang="ru-RU" sz="1400" dirty="0" err="1">
                <a:solidFill>
                  <a:srgbClr val="425968"/>
                </a:solidFill>
              </a:rPr>
              <a:t>Ризаева</a:t>
            </a:r>
            <a:r>
              <a:rPr lang="ru-RU" sz="1400" dirty="0">
                <a:solidFill>
                  <a:srgbClr val="425968"/>
                </a:solidFill>
              </a:rPr>
              <a:t> Н.С.; Афина – центр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400" b="1" u="sng" dirty="0">
                <a:solidFill>
                  <a:srgbClr val="425968"/>
                </a:solidFill>
              </a:rPr>
              <a:t>Волгоград </a:t>
            </a:r>
            <a:r>
              <a:rPr lang="ru-RU" sz="1400" dirty="0">
                <a:solidFill>
                  <a:srgbClr val="425968"/>
                </a:solidFill>
              </a:rPr>
              <a:t>– ООО "Центр экспертизы и профессиональной оценки", Мартынов Александр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400" b="1" u="sng" dirty="0">
                <a:solidFill>
                  <a:srgbClr val="425968"/>
                </a:solidFill>
              </a:rPr>
              <a:t>Севастополь</a:t>
            </a:r>
            <a:r>
              <a:rPr lang="ru-RU" sz="1400" dirty="0">
                <a:solidFill>
                  <a:srgbClr val="425968"/>
                </a:solidFill>
              </a:rPr>
              <a:t> – Приоритет плюс; ООО Галерея недвижимости «Севастополь»; ООО Агентство </a:t>
            </a:r>
            <a:r>
              <a:rPr lang="ru-RU" sz="1400" dirty="0" err="1">
                <a:solidFill>
                  <a:srgbClr val="425968"/>
                </a:solidFill>
              </a:rPr>
              <a:t>Сарушен</a:t>
            </a:r>
            <a:endParaRPr lang="ru-RU" sz="1400" dirty="0">
              <a:solidFill>
                <a:srgbClr val="425968"/>
              </a:solidFill>
            </a:endParaRPr>
          </a:p>
          <a:p>
            <a:pPr marL="0" indent="0">
              <a:buNone/>
            </a:pPr>
            <a:r>
              <a:rPr lang="ru-RU" sz="1400" b="1" u="sng" dirty="0">
                <a:solidFill>
                  <a:srgbClr val="425968"/>
                </a:solidFill>
              </a:rPr>
              <a:t>Калининград</a:t>
            </a:r>
            <a:r>
              <a:rPr lang="ru-RU" sz="1400" dirty="0">
                <a:solidFill>
                  <a:srgbClr val="425968"/>
                </a:solidFill>
              </a:rPr>
              <a:t> – </a:t>
            </a:r>
            <a:r>
              <a:rPr lang="ru-RU" sz="1400" dirty="0" err="1">
                <a:solidFill>
                  <a:srgbClr val="425968"/>
                </a:solidFill>
              </a:rPr>
              <a:t>Инвент</a:t>
            </a:r>
            <a:endParaRPr lang="ru-RU" sz="1400" dirty="0">
              <a:solidFill>
                <a:srgbClr val="425968"/>
              </a:solidFill>
            </a:endParaRPr>
          </a:p>
          <a:p>
            <a:pPr marL="0" indent="0">
              <a:buNone/>
            </a:pPr>
            <a:r>
              <a:rPr lang="ru-RU" sz="1400" b="1" u="sng" dirty="0">
                <a:solidFill>
                  <a:srgbClr val="425968"/>
                </a:solidFill>
              </a:rPr>
              <a:t>Рязань</a:t>
            </a:r>
            <a:r>
              <a:rPr lang="ru-RU" sz="1400" dirty="0">
                <a:solidFill>
                  <a:srgbClr val="425968"/>
                </a:solidFill>
              </a:rPr>
              <a:t> – Центральная ипотечная корпорация</a:t>
            </a:r>
          </a:p>
          <a:p>
            <a:pPr marL="0" indent="0">
              <a:buNone/>
            </a:pPr>
            <a:r>
              <a:rPr lang="ru-RU" sz="1400" b="1" u="sng" dirty="0">
                <a:solidFill>
                  <a:srgbClr val="425968"/>
                </a:solidFill>
              </a:rPr>
              <a:t>Кострома</a:t>
            </a:r>
            <a:r>
              <a:rPr lang="ru-RU" sz="1400" dirty="0">
                <a:solidFill>
                  <a:srgbClr val="425968"/>
                </a:solidFill>
              </a:rPr>
              <a:t> – Служба Недвижимости СЛАВНА/ИП Лазаренко Светлана Александровна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400" b="1" u="sng" dirty="0">
                <a:solidFill>
                  <a:srgbClr val="425968"/>
                </a:solidFill>
              </a:rPr>
              <a:t>Йошкар-Ола</a:t>
            </a:r>
            <a:r>
              <a:rPr lang="ru-RU" sz="1400" b="1" dirty="0">
                <a:solidFill>
                  <a:srgbClr val="425968"/>
                </a:solidFill>
              </a:rPr>
              <a:t> </a:t>
            </a:r>
            <a:r>
              <a:rPr lang="ru-RU" sz="1400" dirty="0">
                <a:solidFill>
                  <a:srgbClr val="425968"/>
                </a:solidFill>
              </a:rPr>
              <a:t>– Самарина и К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400" b="1" u="sng" dirty="0">
                <a:solidFill>
                  <a:srgbClr val="425968"/>
                </a:solidFill>
              </a:rPr>
              <a:t>Тюмень</a:t>
            </a:r>
            <a:r>
              <a:rPr lang="ru-RU" sz="1400" dirty="0">
                <a:solidFill>
                  <a:srgbClr val="425968"/>
                </a:solidFill>
              </a:rPr>
              <a:t> – АН Эксклюзив</a:t>
            </a:r>
          </a:p>
          <a:p>
            <a:pPr marL="0" indent="0">
              <a:spcBef>
                <a:spcPts val="600"/>
              </a:spcBef>
              <a:buNone/>
            </a:pPr>
            <a:endParaRPr lang="ru-RU" sz="1400" dirty="0">
              <a:solidFill>
                <a:srgbClr val="425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581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82041A-653A-431D-9B70-4499B747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965" y="258618"/>
            <a:ext cx="11268362" cy="603134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sz="1400" b="1" u="sng" dirty="0">
                <a:solidFill>
                  <a:srgbClr val="425968"/>
                </a:solidFill>
              </a:rPr>
              <a:t>Екатеринбург</a:t>
            </a:r>
            <a:r>
              <a:rPr lang="ru-RU" sz="1400" b="1" dirty="0">
                <a:solidFill>
                  <a:srgbClr val="425968"/>
                </a:solidFill>
              </a:rPr>
              <a:t> </a:t>
            </a:r>
            <a:r>
              <a:rPr lang="ru-RU" sz="1400" dirty="0">
                <a:solidFill>
                  <a:srgbClr val="425968"/>
                </a:solidFill>
              </a:rPr>
              <a:t>– Бюро недвижимости Зыряновой; Соболев и Партнеры (БЭСТ); Агентство недвижимости 2Н/ ИП Никитина Н.В. ; Априори-недвижимость; Жизнь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400" b="1" u="sng" dirty="0">
                <a:solidFill>
                  <a:srgbClr val="425968"/>
                </a:solidFill>
              </a:rPr>
              <a:t>Красноярский край:</a:t>
            </a:r>
            <a:r>
              <a:rPr lang="ru-RU" sz="1400" b="1" dirty="0">
                <a:solidFill>
                  <a:srgbClr val="425968"/>
                </a:solidFill>
              </a:rPr>
              <a:t>  Красноярск – </a:t>
            </a:r>
            <a:r>
              <a:rPr lang="ru-RU" sz="1400" dirty="0" err="1">
                <a:solidFill>
                  <a:srgbClr val="425968"/>
                </a:solidFill>
              </a:rPr>
              <a:t>Ремесленникъ</a:t>
            </a:r>
            <a:r>
              <a:rPr lang="ru-RU" sz="1400" dirty="0">
                <a:solidFill>
                  <a:srgbClr val="425968"/>
                </a:solidFill>
              </a:rPr>
              <a:t>/ИП Мельников В.В.; Доступное жилье; КИАН; ООО «ИЖИ»: </a:t>
            </a:r>
            <a:r>
              <a:rPr lang="ru-RU" sz="1400" b="1" dirty="0">
                <a:solidFill>
                  <a:srgbClr val="425968"/>
                </a:solidFill>
              </a:rPr>
              <a:t>Норильск -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400" dirty="0">
                <a:solidFill>
                  <a:srgbClr val="425968"/>
                </a:solidFill>
              </a:rPr>
              <a:t>АН Решение;  </a:t>
            </a:r>
            <a:r>
              <a:rPr lang="ru-RU" sz="1400" b="1" dirty="0">
                <a:solidFill>
                  <a:srgbClr val="425968"/>
                </a:solidFill>
              </a:rPr>
              <a:t>Железногорск – </a:t>
            </a:r>
            <a:r>
              <a:rPr lang="ru-RU" sz="1400" dirty="0">
                <a:solidFill>
                  <a:srgbClr val="425968"/>
                </a:solidFill>
              </a:rPr>
              <a:t>АН Авантаж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400" b="1" u="sng" dirty="0">
                <a:solidFill>
                  <a:srgbClr val="425968"/>
                </a:solidFill>
              </a:rPr>
              <a:t>Омск</a:t>
            </a:r>
            <a:r>
              <a:rPr lang="ru-RU" sz="1400" b="1" dirty="0">
                <a:solidFill>
                  <a:srgbClr val="425968"/>
                </a:solidFill>
              </a:rPr>
              <a:t> </a:t>
            </a:r>
            <a:r>
              <a:rPr lang="ru-RU" sz="1400" dirty="0">
                <a:solidFill>
                  <a:srgbClr val="425968"/>
                </a:solidFill>
              </a:rPr>
              <a:t>– ИП </a:t>
            </a:r>
            <a:r>
              <a:rPr lang="ru-RU" sz="1400" dirty="0" err="1">
                <a:solidFill>
                  <a:srgbClr val="425968"/>
                </a:solidFill>
              </a:rPr>
              <a:t>Ширикалова</a:t>
            </a:r>
            <a:r>
              <a:rPr lang="ru-RU" sz="1400" dirty="0">
                <a:solidFill>
                  <a:srgbClr val="425968"/>
                </a:solidFill>
              </a:rPr>
              <a:t> Светлана Викторовна; Город солнца; ИП Лысенко О.В. / Омск цени; АН Твой город возможностей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400" b="1" u="sng" dirty="0">
                <a:solidFill>
                  <a:srgbClr val="425968"/>
                </a:solidFill>
              </a:rPr>
              <a:t>Оренбург</a:t>
            </a:r>
            <a:r>
              <a:rPr lang="ru-RU" sz="1400" b="1" dirty="0">
                <a:solidFill>
                  <a:srgbClr val="425968"/>
                </a:solidFill>
              </a:rPr>
              <a:t> </a:t>
            </a:r>
            <a:r>
              <a:rPr lang="ru-RU" sz="1400" dirty="0">
                <a:solidFill>
                  <a:srgbClr val="425968"/>
                </a:solidFill>
              </a:rPr>
              <a:t>– Центр коммерческой недвижимости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400" b="1" u="sng" dirty="0">
                <a:solidFill>
                  <a:srgbClr val="425968"/>
                </a:solidFill>
              </a:rPr>
              <a:t>Абакан</a:t>
            </a:r>
            <a:r>
              <a:rPr lang="ru-RU" sz="1400" dirty="0">
                <a:solidFill>
                  <a:srgbClr val="425968"/>
                </a:solidFill>
              </a:rPr>
              <a:t> – ООО Проектное бюро </a:t>
            </a:r>
            <a:r>
              <a:rPr lang="ru-RU" sz="1400" dirty="0" err="1">
                <a:solidFill>
                  <a:srgbClr val="425968"/>
                </a:solidFill>
              </a:rPr>
              <a:t>Глорис</a:t>
            </a:r>
            <a:endParaRPr lang="ru-RU" sz="1400" dirty="0">
              <a:solidFill>
                <a:srgbClr val="425968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1400" b="1" u="sng" dirty="0">
                <a:solidFill>
                  <a:srgbClr val="425968"/>
                </a:solidFill>
              </a:rPr>
              <a:t>Камчатский край</a:t>
            </a:r>
            <a:r>
              <a:rPr lang="ru-RU" sz="1400" b="1" dirty="0">
                <a:solidFill>
                  <a:srgbClr val="425968"/>
                </a:solidFill>
              </a:rPr>
              <a:t> </a:t>
            </a:r>
            <a:r>
              <a:rPr lang="ru-RU" sz="1400" dirty="0">
                <a:solidFill>
                  <a:srgbClr val="425968"/>
                </a:solidFill>
              </a:rPr>
              <a:t>– Елизово - Н </a:t>
            </a:r>
            <a:r>
              <a:rPr lang="ru-RU" sz="1400" dirty="0" err="1">
                <a:solidFill>
                  <a:srgbClr val="425968"/>
                </a:solidFill>
              </a:rPr>
              <a:t>КамРиКо</a:t>
            </a:r>
            <a:r>
              <a:rPr lang="ru-RU" sz="1400" dirty="0">
                <a:solidFill>
                  <a:srgbClr val="425968"/>
                </a:solidFill>
              </a:rPr>
              <a:t> ИП Умерова Н.В.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400" b="1" u="sng" dirty="0">
                <a:solidFill>
                  <a:srgbClr val="425968"/>
                </a:solidFill>
              </a:rPr>
              <a:t>Хабаровск</a:t>
            </a:r>
            <a:r>
              <a:rPr lang="ru-RU" sz="1400" dirty="0">
                <a:solidFill>
                  <a:srgbClr val="425968"/>
                </a:solidFill>
              </a:rPr>
              <a:t> – ДВАН "НЕДВИЖИМОСТЬ ХАБАРОВСКА" / ИП </a:t>
            </a:r>
            <a:r>
              <a:rPr lang="ru-RU" sz="1400" dirty="0" err="1">
                <a:solidFill>
                  <a:srgbClr val="425968"/>
                </a:solidFill>
              </a:rPr>
              <a:t>Букетова</a:t>
            </a:r>
            <a:r>
              <a:rPr lang="ru-RU" sz="1400" dirty="0">
                <a:solidFill>
                  <a:srgbClr val="425968"/>
                </a:solidFill>
              </a:rPr>
              <a:t> М.В.; ИП Алексеев Дмитрий Петрович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400" b="1" u="sng" dirty="0">
                <a:solidFill>
                  <a:srgbClr val="425968"/>
                </a:solidFill>
              </a:rPr>
              <a:t>Сахалинская область</a:t>
            </a:r>
            <a:r>
              <a:rPr lang="ru-RU" sz="1400" dirty="0">
                <a:solidFill>
                  <a:srgbClr val="425968"/>
                </a:solidFill>
              </a:rPr>
              <a:t>: </a:t>
            </a:r>
            <a:r>
              <a:rPr lang="ru-RU" sz="1400" b="1" dirty="0">
                <a:solidFill>
                  <a:srgbClr val="425968"/>
                </a:solidFill>
              </a:rPr>
              <a:t>Южно-Сахалинск – ООО Клиент+; Корсаков – ООО Клиент+ </a:t>
            </a:r>
          </a:p>
          <a:p>
            <a:pPr marL="0" indent="0">
              <a:spcBef>
                <a:spcPts val="600"/>
              </a:spcBef>
              <a:buNone/>
            </a:pPr>
            <a:endParaRPr lang="ru-RU" sz="1600" dirty="0">
              <a:solidFill>
                <a:srgbClr val="425968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ru-RU" sz="1600" dirty="0">
              <a:solidFill>
                <a:srgbClr val="425968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ru-RU" sz="1600" dirty="0">
              <a:solidFill>
                <a:srgbClr val="425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477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xmlns="" id="{C01DB082-A285-0EE0-E95A-51294DA0D3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338066"/>
              </p:ext>
            </p:extLst>
          </p:nvPr>
        </p:nvGraphicFramePr>
        <p:xfrm>
          <a:off x="0" y="424203"/>
          <a:ext cx="12192001" cy="5976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9938">
                  <a:extLst>
                    <a:ext uri="{9D8B030D-6E8A-4147-A177-3AD203B41FA5}">
                      <a16:colId xmlns:a16="http://schemas.microsoft.com/office/drawing/2014/main" xmlns="" val="3810366059"/>
                    </a:ext>
                  </a:extLst>
                </a:gridCol>
                <a:gridCol w="2909938">
                  <a:extLst>
                    <a:ext uri="{9D8B030D-6E8A-4147-A177-3AD203B41FA5}">
                      <a16:colId xmlns:a16="http://schemas.microsoft.com/office/drawing/2014/main" xmlns="" val="1020143181"/>
                    </a:ext>
                  </a:extLst>
                </a:gridCol>
                <a:gridCol w="3092476">
                  <a:extLst>
                    <a:ext uri="{9D8B030D-6E8A-4147-A177-3AD203B41FA5}">
                      <a16:colId xmlns:a16="http://schemas.microsoft.com/office/drawing/2014/main" xmlns="" val="2288995813"/>
                    </a:ext>
                  </a:extLst>
                </a:gridCol>
                <a:gridCol w="3279649">
                  <a:extLst>
                    <a:ext uri="{9D8B030D-6E8A-4147-A177-3AD203B41FA5}">
                      <a16:colId xmlns:a16="http://schemas.microsoft.com/office/drawing/2014/main" xmlns="" val="116213831"/>
                    </a:ext>
                  </a:extLst>
                </a:gridCol>
              </a:tblGrid>
              <a:tr h="3581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Лето 2020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Осень 2020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solidFill>
                      <a:srgbClr val="F97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Зима 2020-2021</a:t>
                      </a:r>
                    </a:p>
                  </a:txBody>
                  <a:tcPr marL="51435" marR="5143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Весна 2021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5644148"/>
                  </a:ext>
                </a:extLst>
              </a:tr>
              <a:tr h="21108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Льготная ипотека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Быстрая смена настроений покупателей.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Рост спроса на новостройки.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Сокращение выбора на первичном рынке.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Опережающий рост цен.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Дорогие новостройки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Новостройки становятся слишком дорогими.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Поиск альтернатив на вторичном рынке.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Ограниченное предложение «</a:t>
                      </a:r>
                      <a:r>
                        <a:rPr lang="ru-RU" sz="11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вторички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Рост цен по большинству сегментов вторичного рынка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Дорогая </a:t>
                      </a:r>
                      <a:r>
                        <a:rPr lang="ru-RU" sz="1400" b="0" u="sng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вторичка</a:t>
                      </a:r>
                      <a:endParaRPr lang="ru-RU" sz="1400" b="0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Восстановление предложения на первичном рынке на отдельных территориях.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Снижение темпов роста цен на новостройки. 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Вторичный рынок продолжает догонять первичный.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Квартир на вторичном рынке по-прежнему мало.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Поиск нового баланса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Простое и недорогое жилье подорожало сильнее. Ценовые пропорции изменились.</a:t>
                      </a:r>
                    </a:p>
                    <a:p>
                      <a:pPr marL="342900" lvl="0" indent="-34290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Исказился баланс цен между разными районами.</a:t>
                      </a:r>
                    </a:p>
                    <a:p>
                      <a:pPr marL="342900" lvl="0" indent="-34290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Участники рынка дезориентированы.</a:t>
                      </a:r>
                    </a:p>
                    <a:p>
                      <a:pPr marL="342900" lvl="0" indent="-34290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Рынок переходит к поиску нового баланса и выравниванию диспропорций.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37426131"/>
                  </a:ext>
                </a:extLst>
              </a:tr>
              <a:tr h="3330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Лето 202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Осень 202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solidFill>
                      <a:srgbClr val="F97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Зима 2021-2022</a:t>
                      </a:r>
                    </a:p>
                  </a:txBody>
                  <a:tcPr marL="51435" marR="5143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Весна 2022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4907329"/>
                  </a:ext>
                </a:extLst>
              </a:tr>
              <a:tr h="2761948">
                <a:tc>
                  <a:txBody>
                    <a:bodyPr/>
                    <a:lstStyle/>
                    <a:p>
                      <a:pPr marL="0" lvl="0" indent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400" b="0" u="sng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Ажитоажная</a:t>
                      </a:r>
                      <a:r>
                        <a:rPr lang="ru-RU" sz="14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скупка </a:t>
                      </a:r>
                    </a:p>
                    <a:p>
                      <a:pPr marL="171450" lvl="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Эмоции или разум двигает покупателем</a:t>
                      </a:r>
                    </a:p>
                    <a:p>
                      <a:pPr marL="171450" lvl="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Первичка снова вырывается вперед по росту цен, хотя предложение растет ,кроме Юга России</a:t>
                      </a:r>
                    </a:p>
                    <a:p>
                      <a:pPr marL="171450" lvl="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Дефицит предложения на </a:t>
                      </a:r>
                      <a:r>
                        <a:rPr lang="ru-RU" sz="11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вторичке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современного жилья, поэтому сильного перетока  покупателей нет   </a:t>
                      </a:r>
                    </a:p>
                    <a:p>
                      <a:pPr marL="171450" lvl="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конце лета фиксируется ценовой   перегрев на рынке жилья </a:t>
                      </a:r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4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Начало</a:t>
                      </a:r>
                      <a:r>
                        <a:rPr lang="ru-RU" sz="18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охлаждения рынка?</a:t>
                      </a:r>
                    </a:p>
                    <a:p>
                      <a:pPr marL="171450" lvl="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тех локальных рынках, где перегрев значительный, т.е. рост цен за год превышает 30%,  уже фиксируется остановка роста цен и снижение спроса</a:t>
                      </a:r>
                    </a:p>
                    <a:p>
                      <a:pPr marL="171450" lvl="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 стороны профессиональных участников рынка  преобладает  оптимистичная  оценка  дальнейшего развития рынка, по крайней мере  до конца года</a:t>
                      </a:r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Продолжение роста цен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Рекордные цены на первичном и вторичном рынках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Дефицит предложения на вторичном рынке.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Баланс или дефицит предложения на рынке новостроек.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Скупка новостроек продолжается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Программа господдержки ипотеки работает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4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Шок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Паника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Снятие наличных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Моментальная скупка «дешевого» предложения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ru-RU" sz="14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Шок, Встряска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Ключевая ставка выросла до 20% и снизилась до 11%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Приостановка продаж от застройщиков (март)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Ипотечные ставки резко пошли вверх, затем медленно вниз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Отказы по одобрению ипотеки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Рост ставок по депозитам, затем снижение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Скачкообразный рост цен на квартиры от застройщиков (март)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Стабилизация цен на квартиры от застройщиков (апрель, май)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Паника и скупка квартир в марте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Минимальный спрос в апреле, мае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Поддержка отдельных категорий заемщиков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Пересмотр сроков выхода новых проектов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7958013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FED1367-E00B-4FE3-BAF8-0EDE9375DD4D}"/>
              </a:ext>
            </a:extLst>
          </p:cNvPr>
          <p:cNvSpPr txBox="1"/>
          <p:nvPr/>
        </p:nvSpPr>
        <p:spPr>
          <a:xfrm>
            <a:off x="8371489" y="1524355"/>
            <a:ext cx="3820511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u="sng" dirty="0">
                <a:solidFill>
                  <a:srgbClr val="425968"/>
                </a:solidFill>
              </a:rPr>
              <a:t>Строится (по </a:t>
            </a:r>
            <a:r>
              <a:rPr lang="ru-RU" b="1" u="sng" dirty="0" smtClean="0">
                <a:solidFill>
                  <a:srgbClr val="425968"/>
                </a:solidFill>
              </a:rPr>
              <a:t>214 </a:t>
            </a:r>
            <a:r>
              <a:rPr lang="ru-RU" b="1" u="sng" dirty="0">
                <a:solidFill>
                  <a:srgbClr val="425968"/>
                </a:solidFill>
              </a:rPr>
              <a:t>ФЗ):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425968"/>
                </a:solidFill>
              </a:rPr>
              <a:t>Сентябрь 2020 – 92,4 млн. кв. м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425968"/>
                </a:solidFill>
              </a:rPr>
              <a:t>Сентябрь 2021 – 95,3 млн. кв. м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448E6D"/>
                </a:solidFill>
              </a:rPr>
              <a:t>Сентябрь</a:t>
            </a:r>
            <a:r>
              <a:rPr lang="ru-RU" b="1" dirty="0">
                <a:solidFill>
                  <a:srgbClr val="0E7C57"/>
                </a:solidFill>
              </a:rPr>
              <a:t> 2022 – 97,7 млн. кв. м</a:t>
            </a: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rgbClr val="0E7C57"/>
                </a:solidFill>
              </a:rPr>
              <a:t>43%</a:t>
            </a:r>
            <a:r>
              <a:rPr lang="ru-RU" b="1" dirty="0">
                <a:solidFill>
                  <a:srgbClr val="0E7C57"/>
                </a:solidFill>
              </a:rPr>
              <a:t> - Москва 16,2 млн. кв. м; Московская обл. 8,7 млн. кв. м; </a:t>
            </a:r>
          </a:p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0E7C57"/>
                </a:solidFill>
              </a:rPr>
              <a:t>Санкт-Петербург 8,8 млн. кв. м; Краснодарский край 8,2 млн. </a:t>
            </a:r>
            <a:r>
              <a:rPr lang="ru-RU" b="1" dirty="0" err="1">
                <a:solidFill>
                  <a:srgbClr val="0E7C57"/>
                </a:solidFill>
              </a:rPr>
              <a:t>кв.м</a:t>
            </a:r>
            <a:r>
              <a:rPr lang="ru-RU" b="1" dirty="0">
                <a:solidFill>
                  <a:srgbClr val="0E7C57"/>
                </a:solidFill>
              </a:rPr>
              <a:t>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F9E23D45-A057-46FF-AC14-0749A34586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89" y="496154"/>
            <a:ext cx="8015519" cy="586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123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41FB716-0893-41F3-BE56-87AD2CDE6C92}"/>
              </a:ext>
            </a:extLst>
          </p:cNvPr>
          <p:cNvSpPr txBox="1"/>
          <p:nvPr/>
        </p:nvSpPr>
        <p:spPr>
          <a:xfrm>
            <a:off x="288740" y="490131"/>
            <a:ext cx="9132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ИНДЕКС ОБЪЕМА ЖИЛЬЯ, СТРОЯЩЕГОСЯ В РОССИИ В СООТВЕТСТВИИ С 214 ФЗ</a:t>
            </a:r>
          </a:p>
          <a:p>
            <a:r>
              <a:rPr lang="ru-RU" sz="1600" b="1" dirty="0"/>
              <a:t>(сентябрь 2022 относительно сентября  2020)</a:t>
            </a: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xmlns="" id="{EB42A12F-A848-4F11-8D3A-0DE7AFC96E63}"/>
              </a:ext>
            </a:extLst>
          </p:cNvPr>
          <p:cNvGrpSpPr/>
          <p:nvPr/>
        </p:nvGrpSpPr>
        <p:grpSpPr>
          <a:xfrm>
            <a:off x="239697" y="1269999"/>
            <a:ext cx="8031146" cy="4795521"/>
            <a:chOff x="239697" y="1269999"/>
            <a:chExt cx="8031146" cy="4795521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xmlns="" id="{796CB5EE-0D06-4B95-8D67-81D034ED2ADF}"/>
                </a:ext>
              </a:extLst>
            </p:cNvPr>
            <p:cNvGrpSpPr/>
            <p:nvPr/>
          </p:nvGrpSpPr>
          <p:grpSpPr>
            <a:xfrm>
              <a:off x="239697" y="1269999"/>
              <a:ext cx="8031146" cy="4795521"/>
              <a:chOff x="167974" y="995679"/>
              <a:chExt cx="8031146" cy="4795521"/>
            </a:xfrm>
          </p:grpSpPr>
          <p:graphicFrame>
            <p:nvGraphicFramePr>
              <p:cNvPr id="5" name="Диаграмма 4">
                <a:extLst>
                  <a:ext uri="{FF2B5EF4-FFF2-40B4-BE49-F238E27FC236}">
                    <a16:creationId xmlns:a16="http://schemas.microsoft.com/office/drawing/2014/main" xmlns="" id="{92F79891-45AB-4670-B0B0-DC07FF2BBCC8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933678403"/>
                  </p:ext>
                </p:extLst>
              </p:nvPr>
            </p:nvGraphicFramePr>
            <p:xfrm>
              <a:off x="167974" y="1489074"/>
              <a:ext cx="8031146" cy="430212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E7BC14ED-328F-4DC7-8187-C8BB0354EA8C}"/>
                  </a:ext>
                </a:extLst>
              </p:cNvPr>
              <p:cNvSpPr txBox="1"/>
              <p:nvPr/>
            </p:nvSpPr>
            <p:spPr>
              <a:xfrm rot="16200000">
                <a:off x="1715133" y="2265647"/>
                <a:ext cx="300160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>
                    <a:solidFill>
                      <a:srgbClr val="C00000"/>
                    </a:solidFill>
                  </a:rPr>
                  <a:t>- - - - - - - - - - - - - - - - -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4F9622C3-B769-412E-9C8A-489A2C2D9D3F}"/>
                  </a:ext>
                </a:extLst>
              </p:cNvPr>
              <p:cNvSpPr txBox="1"/>
              <p:nvPr/>
            </p:nvSpPr>
            <p:spPr>
              <a:xfrm rot="16200000">
                <a:off x="4441974" y="2265647"/>
                <a:ext cx="300160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>
                    <a:solidFill>
                      <a:srgbClr val="C00000"/>
                    </a:solidFill>
                  </a:rPr>
                  <a:t>- - - - - - - - - - - - - - - - -</a:t>
                </a:r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DB5A88FB-D2DE-4B74-A2E9-3B720007FA5B}"/>
                </a:ext>
              </a:extLst>
            </p:cNvPr>
            <p:cNvSpPr txBox="1"/>
            <p:nvPr/>
          </p:nvSpPr>
          <p:spPr>
            <a:xfrm>
              <a:off x="1393949" y="1675805"/>
              <a:ext cx="151384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srgbClr val="448E6D"/>
                  </a:solidFill>
                </a:rPr>
                <a:t>Ощутимый рост, более 20%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20473CC1-49EA-4506-9AA8-C5C7460F0F79}"/>
                </a:ext>
              </a:extLst>
            </p:cNvPr>
            <p:cNvSpPr txBox="1"/>
            <p:nvPr/>
          </p:nvSpPr>
          <p:spPr>
            <a:xfrm>
              <a:off x="3755276" y="1675804"/>
              <a:ext cx="19674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schemeClr val="accent2"/>
                  </a:solidFill>
                </a:rPr>
                <a:t>Рост в пределах 7-17%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4F3B2EB8-92A5-41C6-A66F-3560B8B2A3C6}"/>
                </a:ext>
              </a:extLst>
            </p:cNvPr>
            <p:cNvSpPr txBox="1"/>
            <p:nvPr/>
          </p:nvSpPr>
          <p:spPr>
            <a:xfrm>
              <a:off x="6506246" y="1797129"/>
              <a:ext cx="15138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srgbClr val="C00000"/>
                  </a:solidFill>
                </a:rPr>
                <a:t>Снижение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EA62AB46-E252-4467-A8C5-900BFA2BB272}"/>
              </a:ext>
            </a:extLst>
          </p:cNvPr>
          <p:cNvSpPr txBox="1"/>
          <p:nvPr/>
        </p:nvSpPr>
        <p:spPr>
          <a:xfrm>
            <a:off x="8521599" y="1473963"/>
            <a:ext cx="3430704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100" b="1" u="sng" dirty="0">
                <a:solidFill>
                  <a:srgbClr val="425968"/>
                </a:solidFill>
              </a:rPr>
              <a:t>Пятерка лидеров:</a:t>
            </a:r>
          </a:p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rgbClr val="448E6D"/>
                </a:solidFill>
              </a:rPr>
              <a:t>Приморский край - 2,29</a:t>
            </a:r>
          </a:p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rgbClr val="448E6D"/>
                </a:solidFill>
              </a:rPr>
              <a:t>Удмуртская </a:t>
            </a:r>
            <a:r>
              <a:rPr lang="ru-RU" sz="1400" b="1" dirty="0" err="1">
                <a:solidFill>
                  <a:srgbClr val="448E6D"/>
                </a:solidFill>
              </a:rPr>
              <a:t>респ</a:t>
            </a:r>
            <a:r>
              <a:rPr lang="ru-RU" sz="1400" b="1" dirty="0">
                <a:solidFill>
                  <a:srgbClr val="448E6D"/>
                </a:solidFill>
              </a:rPr>
              <a:t>. - 1,56</a:t>
            </a:r>
          </a:p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rgbClr val="448E6D"/>
                </a:solidFill>
              </a:rPr>
              <a:t>Пензенская обл. – 1,45</a:t>
            </a:r>
          </a:p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rgbClr val="448E6D"/>
                </a:solidFill>
              </a:rPr>
              <a:t>Тюменская обл. – 1,37</a:t>
            </a:r>
          </a:p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rgbClr val="448E6D"/>
                </a:solidFill>
              </a:rPr>
              <a:t>Свердловская обл. – 1,28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6BEA85C-7C7A-48CE-94EB-BEDDDCCACEC4}"/>
              </a:ext>
            </a:extLst>
          </p:cNvPr>
          <p:cNvSpPr txBox="1"/>
          <p:nvPr/>
        </p:nvSpPr>
        <p:spPr>
          <a:xfrm>
            <a:off x="1483361" y="6092149"/>
            <a:ext cx="6035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Крупнейшие рынки с объемом строящегося жилья от 1 млн. </a:t>
            </a:r>
            <a:r>
              <a:rPr lang="ru-RU" sz="1600" b="1" dirty="0" err="1"/>
              <a:t>кв.м</a:t>
            </a:r>
            <a:endParaRPr lang="ru-RU" sz="16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DF37D657-BD6D-4694-A329-114692BBCE59}"/>
              </a:ext>
            </a:extLst>
          </p:cNvPr>
          <p:cNvSpPr txBox="1"/>
          <p:nvPr/>
        </p:nvSpPr>
        <p:spPr>
          <a:xfrm>
            <a:off x="8727439" y="3789680"/>
            <a:ext cx="3224863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100" b="1" u="sng" dirty="0">
                <a:solidFill>
                  <a:srgbClr val="425968"/>
                </a:solidFill>
              </a:rPr>
              <a:t>Пятерка аутсайдеров:</a:t>
            </a:r>
          </a:p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rgbClr val="C00000"/>
                </a:solidFill>
              </a:rPr>
              <a:t>Алтайский край 0,6 </a:t>
            </a:r>
          </a:p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rgbClr val="C00000"/>
                </a:solidFill>
              </a:rPr>
              <a:t>Санкт-Петербург- 0,76</a:t>
            </a:r>
          </a:p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rgbClr val="C00000"/>
                </a:solidFill>
              </a:rPr>
              <a:t>Рязанская обл. – 0,79</a:t>
            </a:r>
          </a:p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rgbClr val="C00000"/>
                </a:solidFill>
              </a:rPr>
              <a:t>Московская обл. – 0,84</a:t>
            </a:r>
          </a:p>
          <a:p>
            <a:pPr marL="285750" indent="-285750">
              <a:buFontTx/>
              <a:buChar char="-"/>
            </a:pPr>
            <a:r>
              <a:rPr lang="ru-RU" sz="1400" b="1" dirty="0">
                <a:solidFill>
                  <a:srgbClr val="C00000"/>
                </a:solidFill>
              </a:rPr>
              <a:t>Красноярский край – 0,84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BF5EC04-15CE-4F2A-8857-905484DAE84C}"/>
              </a:ext>
            </a:extLst>
          </p:cNvPr>
          <p:cNvSpPr txBox="1"/>
          <p:nvPr/>
        </p:nvSpPr>
        <p:spPr>
          <a:xfrm>
            <a:off x="6986506" y="1342206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Источник - ЕИСЖС</a:t>
            </a:r>
          </a:p>
        </p:txBody>
      </p:sp>
    </p:spTree>
    <p:extLst>
      <p:ext uri="{BB962C8B-B14F-4D97-AF65-F5344CB8AC3E}">
        <p14:creationId xmlns:p14="http://schemas.microsoft.com/office/powerpoint/2010/main" val="1885225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8E6E880-4DF4-47DD-934C-036839507D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17" t="44296" r="10750" b="19259"/>
          <a:stretch/>
        </p:blipFill>
        <p:spPr>
          <a:xfrm>
            <a:off x="44945" y="1798320"/>
            <a:ext cx="12102109" cy="31470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5558A67-926B-4C2D-8DBA-8F25B44A3545}"/>
              </a:ext>
            </a:extLst>
          </p:cNvPr>
          <p:cNvSpPr txBox="1"/>
          <p:nvPr/>
        </p:nvSpPr>
        <p:spPr>
          <a:xfrm>
            <a:off x="288739" y="490131"/>
            <a:ext cx="73400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РАСПРЕДЕЛЕНИЕ СТРОЯЩЕГОСЯ ЖИЛЬЯ ПО КОМНАТНОСТИ </a:t>
            </a:r>
          </a:p>
          <a:p>
            <a:r>
              <a:rPr lang="ru-RU" sz="2000" b="1" dirty="0"/>
              <a:t>И ПЛОЩАДЯМ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8F62EB0-2509-42E2-B66B-B596A7CE4A80}"/>
              </a:ext>
            </a:extLst>
          </p:cNvPr>
          <p:cNvSpPr txBox="1"/>
          <p:nvPr/>
        </p:nvSpPr>
        <p:spPr>
          <a:xfrm>
            <a:off x="10451066" y="1521321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Источник – ДОМ.РФ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22D41AB-EF6E-4207-9EC2-4591D1CF275E}"/>
              </a:ext>
            </a:extLst>
          </p:cNvPr>
          <p:cNvSpPr txBox="1"/>
          <p:nvPr/>
        </p:nvSpPr>
        <p:spPr>
          <a:xfrm>
            <a:off x="4785360" y="4945380"/>
            <a:ext cx="26212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Отчет на 22 сентября 2022г.</a:t>
            </a:r>
          </a:p>
        </p:txBody>
      </p:sp>
    </p:spTree>
    <p:extLst>
      <p:ext uri="{BB962C8B-B14F-4D97-AF65-F5344CB8AC3E}">
        <p14:creationId xmlns:p14="http://schemas.microsoft.com/office/powerpoint/2010/main" val="1565106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FED1367-E00B-4FE3-BAF8-0EDE9375DD4D}"/>
              </a:ext>
            </a:extLst>
          </p:cNvPr>
          <p:cNvSpPr txBox="1"/>
          <p:nvPr/>
        </p:nvSpPr>
        <p:spPr>
          <a:xfrm>
            <a:off x="7155402" y="2158748"/>
            <a:ext cx="4920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>
                <a:solidFill>
                  <a:srgbClr val="425968"/>
                </a:solidFill>
              </a:rPr>
              <a:t>Средняя площадь строящегося жилья, 2021: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FED1367-E00B-4FE3-BAF8-0EDE9375DD4D}"/>
              </a:ext>
            </a:extLst>
          </p:cNvPr>
          <p:cNvSpPr txBox="1"/>
          <p:nvPr/>
        </p:nvSpPr>
        <p:spPr>
          <a:xfrm>
            <a:off x="7206853" y="2272073"/>
            <a:ext cx="2570088" cy="1334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6000" b="1" dirty="0">
                <a:solidFill>
                  <a:srgbClr val="425968"/>
                </a:solidFill>
              </a:rPr>
              <a:t>50 м</a:t>
            </a:r>
            <a:r>
              <a:rPr lang="ru-RU" sz="6000" b="1" baseline="30000" dirty="0">
                <a:solidFill>
                  <a:srgbClr val="425968"/>
                </a:solidFill>
              </a:rPr>
              <a:t>2</a:t>
            </a:r>
            <a:endParaRPr lang="ru-RU" sz="4400" b="1" baseline="30000" dirty="0">
              <a:solidFill>
                <a:srgbClr val="425968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FED1367-E00B-4FE3-BAF8-0EDE9375DD4D}"/>
              </a:ext>
            </a:extLst>
          </p:cNvPr>
          <p:cNvSpPr txBox="1"/>
          <p:nvPr/>
        </p:nvSpPr>
        <p:spPr>
          <a:xfrm>
            <a:off x="7155402" y="553160"/>
            <a:ext cx="47951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425968"/>
                </a:solidFill>
              </a:rPr>
              <a:t>Ленинградская область – 39 м</a:t>
            </a:r>
            <a:r>
              <a:rPr lang="ru-RU" sz="2400" baseline="30000" dirty="0">
                <a:solidFill>
                  <a:srgbClr val="425968"/>
                </a:solidFill>
              </a:rPr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425968"/>
                </a:solidFill>
              </a:rPr>
              <a:t>Адыгея – 43 м</a:t>
            </a:r>
            <a:r>
              <a:rPr lang="ru-RU" sz="2400" baseline="30000" dirty="0">
                <a:solidFill>
                  <a:srgbClr val="425968"/>
                </a:solidFill>
              </a:rPr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425968"/>
                </a:solidFill>
              </a:rPr>
              <a:t>Санкт-Петербург– 44 м</a:t>
            </a:r>
            <a:r>
              <a:rPr lang="ru-RU" sz="2400" baseline="30000" dirty="0">
                <a:solidFill>
                  <a:srgbClr val="425968"/>
                </a:solidFill>
              </a:rPr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baseline="30000" dirty="0">
              <a:solidFill>
                <a:srgbClr val="425968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447" y="125239"/>
            <a:ext cx="6286296" cy="317444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953" y="3431187"/>
            <a:ext cx="6262831" cy="31581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FED1367-E00B-4FE3-BAF8-0EDE9375DD4D}"/>
              </a:ext>
            </a:extLst>
          </p:cNvPr>
          <p:cNvSpPr txBox="1"/>
          <p:nvPr/>
        </p:nvSpPr>
        <p:spPr>
          <a:xfrm>
            <a:off x="7206853" y="4805859"/>
            <a:ext cx="46531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425968"/>
                </a:solidFill>
              </a:rPr>
              <a:t>Чечня – 90 м</a:t>
            </a:r>
            <a:r>
              <a:rPr lang="ru-RU" sz="2400" baseline="30000" dirty="0">
                <a:solidFill>
                  <a:srgbClr val="425968"/>
                </a:solidFill>
              </a:rPr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425968"/>
                </a:solidFill>
              </a:rPr>
              <a:t>Ингушетия – 74 м</a:t>
            </a:r>
            <a:r>
              <a:rPr lang="ru-RU" sz="2400" baseline="30000" dirty="0">
                <a:solidFill>
                  <a:srgbClr val="425968"/>
                </a:solidFill>
              </a:rPr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425968"/>
                </a:solidFill>
              </a:rPr>
              <a:t>Дагестан – 69 м</a:t>
            </a:r>
            <a:r>
              <a:rPr lang="ru-RU" sz="2400" baseline="30000" dirty="0">
                <a:solidFill>
                  <a:srgbClr val="425968"/>
                </a:solidFill>
              </a:rPr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baseline="30000" dirty="0">
              <a:solidFill>
                <a:srgbClr val="425968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6889072" y="332880"/>
            <a:ext cx="0" cy="6196614"/>
          </a:xfrm>
          <a:prstGeom prst="line">
            <a:avLst/>
          </a:prstGeom>
          <a:ln>
            <a:solidFill>
              <a:srgbClr val="4259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FED1367-E00B-4FE3-BAF8-0EDE9375DD4D}"/>
              </a:ext>
            </a:extLst>
          </p:cNvPr>
          <p:cNvSpPr txBox="1"/>
          <p:nvPr/>
        </p:nvSpPr>
        <p:spPr>
          <a:xfrm>
            <a:off x="9656145" y="2799766"/>
            <a:ext cx="2400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425968"/>
                </a:solidFill>
              </a:rPr>
              <a:t>Россия</a:t>
            </a:r>
          </a:p>
        </p:txBody>
      </p:sp>
    </p:spTree>
    <p:extLst>
      <p:ext uri="{BB962C8B-B14F-4D97-AF65-F5344CB8AC3E}">
        <p14:creationId xmlns:p14="http://schemas.microsoft.com/office/powerpoint/2010/main" val="4283579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FED1367-E00B-4FE3-BAF8-0EDE9375DD4D}"/>
              </a:ext>
            </a:extLst>
          </p:cNvPr>
          <p:cNvSpPr txBox="1"/>
          <p:nvPr/>
        </p:nvSpPr>
        <p:spPr>
          <a:xfrm>
            <a:off x="9028550" y="2354168"/>
            <a:ext cx="33286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425968"/>
                </a:solidFill>
              </a:rPr>
              <a:t>Москва </a:t>
            </a:r>
          </a:p>
          <a:p>
            <a:r>
              <a:rPr lang="ru-RU" sz="2000" b="1" dirty="0">
                <a:solidFill>
                  <a:srgbClr val="425968"/>
                </a:solidFill>
              </a:rPr>
              <a:t>Московская область </a:t>
            </a:r>
          </a:p>
          <a:p>
            <a:r>
              <a:rPr lang="ru-RU" sz="2000" b="1" dirty="0">
                <a:solidFill>
                  <a:srgbClr val="425968"/>
                </a:solidFill>
              </a:rPr>
              <a:t>Санкт-Петербург</a:t>
            </a:r>
          </a:p>
          <a:p>
            <a:r>
              <a:rPr lang="ru-RU" sz="2000" b="1" dirty="0">
                <a:solidFill>
                  <a:srgbClr val="425968"/>
                </a:solidFill>
              </a:rPr>
              <a:t>Ленинградская область</a:t>
            </a:r>
            <a:endParaRPr lang="ru-RU" sz="2000" b="1" baseline="30000" dirty="0">
              <a:solidFill>
                <a:srgbClr val="425968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FED1367-E00B-4FE3-BAF8-0EDE9375DD4D}"/>
              </a:ext>
            </a:extLst>
          </p:cNvPr>
          <p:cNvSpPr txBox="1"/>
          <p:nvPr/>
        </p:nvSpPr>
        <p:spPr>
          <a:xfrm>
            <a:off x="7793644" y="2354168"/>
            <a:ext cx="1292631" cy="1085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800" b="1" dirty="0">
                <a:solidFill>
                  <a:srgbClr val="0E7C57"/>
                </a:solidFill>
              </a:rPr>
              <a:t>40% </a:t>
            </a:r>
            <a:endParaRPr lang="ru-RU" sz="3600" b="1" dirty="0">
              <a:solidFill>
                <a:srgbClr val="0E7C57"/>
              </a:solidFill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57AA01FF-608D-4672-B9BC-72A038F6832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833" t="39407" r="19083" b="14222"/>
          <a:stretch/>
        </p:blipFill>
        <p:spPr>
          <a:xfrm>
            <a:off x="248099" y="1201110"/>
            <a:ext cx="7396132" cy="447773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19AF632-C021-4162-99CA-AA0E3A18D931}"/>
              </a:ext>
            </a:extLst>
          </p:cNvPr>
          <p:cNvSpPr txBox="1"/>
          <p:nvPr/>
        </p:nvSpPr>
        <p:spPr>
          <a:xfrm>
            <a:off x="248099" y="449491"/>
            <a:ext cx="108567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ОБЪЕМ ИЖК, ПРЕДОСТАВЛЕННЫХ ФИЗИЧЕСКИМ ЛИЦАМ-РЕЗИДЕНТАМ ЗА КВАРТАЛ, В РАЗРЕЗЕ ФЕДЕРАЛЬНЫХ ОКРУГОВ РОССИЙСКОЙ ФЕДЕРАЦИИ (МЛРД РУБ.)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1CEC9EC-1B4B-4E95-94A0-A8A4F7244306}"/>
              </a:ext>
            </a:extLst>
          </p:cNvPr>
          <p:cNvSpPr txBox="1"/>
          <p:nvPr/>
        </p:nvSpPr>
        <p:spPr>
          <a:xfrm>
            <a:off x="6179127" y="1157378"/>
            <a:ext cx="27000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Источник – </a:t>
            </a:r>
            <a:r>
              <a:rPr lang="ru-RU" sz="1000" dirty="0"/>
              <a:t>ЦБ РФ</a:t>
            </a:r>
            <a:endParaRPr lang="ru-RU" sz="1000" b="1" dirty="0"/>
          </a:p>
        </p:txBody>
      </p:sp>
    </p:spTree>
    <p:extLst>
      <p:ext uri="{BB962C8B-B14F-4D97-AF65-F5344CB8AC3E}">
        <p14:creationId xmlns:p14="http://schemas.microsoft.com/office/powerpoint/2010/main" val="4251163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D2EE559-359A-482A-989A-C3E2859CE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359" y="1622425"/>
            <a:ext cx="1149686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u="sng" dirty="0"/>
              <a:t>Пояснения к слайдам, представленным ниже</a:t>
            </a:r>
          </a:p>
          <a:p>
            <a:pPr marL="0" indent="0">
              <a:buNone/>
            </a:pPr>
            <a:r>
              <a:rPr lang="ru-RU" sz="1600" dirty="0"/>
              <a:t>Используется метод «светофора», который показывает ситуацию на локальных рынках согласно данным, представленным  сертифицированными РГР аналитиками рынка недвижимости, и опросам руководителей АН, входящих в РГР </a:t>
            </a:r>
          </a:p>
          <a:p>
            <a:pPr marL="0" indent="0">
              <a:buNone/>
            </a:pPr>
            <a:r>
              <a:rPr lang="ru-RU" sz="1600" dirty="0"/>
              <a:t>Значения цветовой окраски </a:t>
            </a:r>
          </a:p>
          <a:p>
            <a:pPr marL="0" indent="0">
              <a:buNone/>
            </a:pPr>
            <a:r>
              <a:rPr lang="ru-RU" sz="1600" dirty="0"/>
              <a:t>1) </a:t>
            </a:r>
            <a:r>
              <a:rPr lang="ru-RU" sz="1600" b="1" dirty="0"/>
              <a:t>Предложение</a:t>
            </a:r>
            <a:r>
              <a:rPr lang="ru-RU" sz="1600" dirty="0"/>
              <a:t>, </a:t>
            </a:r>
            <a:r>
              <a:rPr lang="ru-RU" sz="16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зелёный</a:t>
            </a:r>
            <a:r>
              <a:rPr lang="ru-RU" sz="1600" dirty="0"/>
              <a:t> -дефицит на рынке, </a:t>
            </a:r>
            <a:r>
              <a:rPr lang="ru-RU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желты</a:t>
            </a:r>
            <a:r>
              <a:rPr lang="ru-RU" sz="1600" b="1" dirty="0">
                <a:solidFill>
                  <a:srgbClr val="FFC000"/>
                </a:solidFill>
              </a:rPr>
              <a:t>й</a:t>
            </a:r>
            <a:r>
              <a:rPr lang="ru-RU" sz="16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/>
              <a:t>– дефицита нет, </a:t>
            </a:r>
            <a:r>
              <a:rPr lang="ru-RU" sz="1600" b="1" dirty="0">
                <a:solidFill>
                  <a:srgbClr val="FF0000"/>
                </a:solidFill>
              </a:rPr>
              <a:t>красный </a:t>
            </a:r>
            <a:r>
              <a:rPr lang="ru-RU" sz="1600" dirty="0"/>
              <a:t>– переизбыток предложения.</a:t>
            </a:r>
          </a:p>
          <a:p>
            <a:pPr marL="0" indent="0">
              <a:buNone/>
            </a:pPr>
            <a:r>
              <a:rPr lang="ru-RU" sz="1600" dirty="0"/>
              <a:t>2) </a:t>
            </a:r>
            <a:r>
              <a:rPr lang="ru-RU" sz="1600" b="1" dirty="0"/>
              <a:t>Спрос</a:t>
            </a:r>
            <a:r>
              <a:rPr lang="ru-RU" sz="1600" dirty="0"/>
              <a:t>, </a:t>
            </a:r>
            <a:r>
              <a:rPr lang="ru-RU" sz="1600" b="1" dirty="0">
                <a:solidFill>
                  <a:srgbClr val="FF0000"/>
                </a:solidFill>
              </a:rPr>
              <a:t>красный </a:t>
            </a:r>
            <a:r>
              <a:rPr lang="ru-RU" sz="1600" dirty="0"/>
              <a:t>цвет означает падение спроса, </a:t>
            </a:r>
            <a:r>
              <a:rPr lang="ru-RU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жёлтый</a:t>
            </a:r>
            <a:r>
              <a:rPr lang="ru-RU" sz="1600" dirty="0"/>
              <a:t> – падения нет, но и повышения более, чем на  10-15% не наблюдается, </a:t>
            </a:r>
            <a:r>
              <a:rPr lang="ru-RU" sz="16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зелёный</a:t>
            </a:r>
            <a:r>
              <a:rPr lang="ru-RU" sz="1600" dirty="0"/>
              <a:t> – повышательная динамика не менее 20% и выше      </a:t>
            </a:r>
          </a:p>
          <a:p>
            <a:pPr marL="0" indent="0">
              <a:buNone/>
            </a:pPr>
            <a:r>
              <a:rPr lang="ru-RU" sz="1600" dirty="0"/>
              <a:t>3) </a:t>
            </a:r>
            <a:r>
              <a:rPr lang="ru-RU" sz="1600" b="1" dirty="0"/>
              <a:t>Движение</a:t>
            </a:r>
            <a:r>
              <a:rPr lang="ru-RU" sz="1600" dirty="0"/>
              <a:t> цен на рынках - первичном и вторичном:</a:t>
            </a:r>
          </a:p>
          <a:p>
            <a:pPr marL="0" indent="0">
              <a:buNone/>
            </a:pPr>
            <a:r>
              <a:rPr lang="ru-RU" sz="1600" b="1" dirty="0">
                <a:solidFill>
                  <a:srgbClr val="FF0000"/>
                </a:solidFill>
              </a:rPr>
              <a:t>красный</a:t>
            </a:r>
            <a:r>
              <a:rPr lang="ru-RU" sz="1600" dirty="0"/>
              <a:t> цвет - снижение цен уже наблюдается, </a:t>
            </a:r>
            <a:r>
              <a:rPr lang="ru-RU" sz="1600" b="1" dirty="0" err="1">
                <a:solidFill>
                  <a:srgbClr val="FF9999"/>
                </a:solidFill>
              </a:rPr>
              <a:t>светлорозовый</a:t>
            </a:r>
            <a:r>
              <a:rPr lang="ru-RU" sz="1600" dirty="0"/>
              <a:t>- цены на некоторые объекты начинают снижаться, но падение ещё не совсем заметно,  </a:t>
            </a:r>
            <a:r>
              <a:rPr lang="ru-RU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жёлтый</a:t>
            </a:r>
            <a:r>
              <a:rPr lang="ru-RU" sz="1600" dirty="0"/>
              <a:t> - рост цен замирает, </a:t>
            </a:r>
            <a:r>
              <a:rPr lang="ru-RU" sz="16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зелёный – </a:t>
            </a:r>
            <a:r>
              <a:rPr lang="ru-RU" sz="1600" dirty="0"/>
              <a:t>рост цен еще заметен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6ABCDFF-16F7-4EA5-B75A-DE3472D9F295}"/>
              </a:ext>
            </a:extLst>
          </p:cNvPr>
          <p:cNvSpPr txBox="1"/>
          <p:nvPr/>
        </p:nvSpPr>
        <p:spPr>
          <a:xfrm>
            <a:off x="528515" y="427139"/>
            <a:ext cx="114968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ОПРОС РУКОВОДИТЕЛЕЙ АГЕНТСТВ </a:t>
            </a:r>
            <a:r>
              <a:rPr lang="ru-RU" sz="1600" b="1" dirty="0" smtClean="0"/>
              <a:t>НЕДВИЖИМОСТИ </a:t>
            </a:r>
            <a:r>
              <a:rPr lang="en-US" sz="1600" b="1" dirty="0" smtClean="0">
                <a:solidFill>
                  <a:srgbClr val="448E6D"/>
                </a:solidFill>
              </a:rPr>
              <a:t>|</a:t>
            </a:r>
            <a:r>
              <a:rPr lang="ru-RU" sz="1600" b="1" dirty="0" smtClean="0">
                <a:solidFill>
                  <a:srgbClr val="448E6D"/>
                </a:solidFill>
              </a:rPr>
              <a:t> </a:t>
            </a:r>
            <a:r>
              <a:rPr lang="ru-RU" sz="1600" b="1" dirty="0" smtClean="0"/>
              <a:t>КОМИТЕТ </a:t>
            </a:r>
            <a:r>
              <a:rPr lang="ru-RU" sz="1600" b="1" dirty="0"/>
              <a:t>ПО АНАЛИТИКЕ </a:t>
            </a:r>
            <a:r>
              <a:rPr lang="ru-RU" sz="1600" b="1" dirty="0" smtClean="0"/>
              <a:t>РОССИЙСК</a:t>
            </a:r>
            <a:r>
              <a:rPr lang="ru-RU" sz="1600" b="1" dirty="0" smtClean="0"/>
              <a:t>ОЙ</a:t>
            </a:r>
            <a:r>
              <a:rPr lang="ru-RU" sz="1600" b="1" dirty="0" smtClean="0"/>
              <a:t> ГИЛЬДИИ </a:t>
            </a:r>
            <a:r>
              <a:rPr lang="ru-RU" sz="1600" b="1" dirty="0"/>
              <a:t>РИЭЛТОРОВ</a:t>
            </a:r>
          </a:p>
        </p:txBody>
      </p:sp>
    </p:spTree>
    <p:extLst>
      <p:ext uri="{BB962C8B-B14F-4D97-AF65-F5344CB8AC3E}">
        <p14:creationId xmlns:p14="http://schemas.microsoft.com/office/powerpoint/2010/main" val="1379870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F40B2D5F-4FA7-4CF2-BEB1-D164D3AB31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363816"/>
              </p:ext>
            </p:extLst>
          </p:nvPr>
        </p:nvGraphicFramePr>
        <p:xfrm>
          <a:off x="71120" y="79586"/>
          <a:ext cx="12049758" cy="653457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346960">
                  <a:extLst>
                    <a:ext uri="{9D8B030D-6E8A-4147-A177-3AD203B41FA5}">
                      <a16:colId xmlns:a16="http://schemas.microsoft.com/office/drawing/2014/main" xmlns="" val="643635254"/>
                    </a:ext>
                  </a:extLst>
                </a:gridCol>
                <a:gridCol w="1669626">
                  <a:extLst>
                    <a:ext uri="{9D8B030D-6E8A-4147-A177-3AD203B41FA5}">
                      <a16:colId xmlns:a16="http://schemas.microsoft.com/office/drawing/2014/main" xmlns="" val="3877645074"/>
                    </a:ext>
                  </a:extLst>
                </a:gridCol>
                <a:gridCol w="2008293">
                  <a:extLst>
                    <a:ext uri="{9D8B030D-6E8A-4147-A177-3AD203B41FA5}">
                      <a16:colId xmlns:a16="http://schemas.microsoft.com/office/drawing/2014/main" xmlns="" val="2430044782"/>
                    </a:ext>
                  </a:extLst>
                </a:gridCol>
                <a:gridCol w="2008293">
                  <a:extLst>
                    <a:ext uri="{9D8B030D-6E8A-4147-A177-3AD203B41FA5}">
                      <a16:colId xmlns:a16="http://schemas.microsoft.com/office/drawing/2014/main" xmlns="" val="1563685476"/>
                    </a:ext>
                  </a:extLst>
                </a:gridCol>
                <a:gridCol w="2008293">
                  <a:extLst>
                    <a:ext uri="{9D8B030D-6E8A-4147-A177-3AD203B41FA5}">
                      <a16:colId xmlns:a16="http://schemas.microsoft.com/office/drawing/2014/main" xmlns="" val="3811111976"/>
                    </a:ext>
                  </a:extLst>
                </a:gridCol>
                <a:gridCol w="2008293">
                  <a:extLst>
                    <a:ext uri="{9D8B030D-6E8A-4147-A177-3AD203B41FA5}">
                      <a16:colId xmlns:a16="http://schemas.microsoft.com/office/drawing/2014/main" xmlns="" val="36061409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РЕГИОН/ГОРОД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ЦВЕТОВАЯ ГАММА ПО ТЕКУЩЕЙ СИТУАЦИИ НА ЛОКАЛЬНОМ РЫНКЕ СОГЛАСНО МЕТОДУ «СВЕТОФОР»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ДИАПАЗОН ЦЕН НА ВТОРИЧНОМ РЫНКЕ РУБ./КВ.М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ДИАПАЗОН ЦЕН НА ПЕРВИЧНОМ РЫНКЕ РУБ./КВ.М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3945326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ПРЕДЛОЖЕНИЕ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СПРОС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ЦЕНА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9564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/>
                        <a:t>МОСКВА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190 000 – 2 300 000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220 000 – 2 100 000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507682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/>
                        <a:t>КАЛИНИНГРАД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85 000 – 300 000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99 000 – 300 000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6326133"/>
                  </a:ext>
                </a:extLst>
              </a:tr>
              <a:tr h="159174">
                <a:tc>
                  <a:txBody>
                    <a:bodyPr/>
                    <a:lstStyle/>
                    <a:p>
                      <a:r>
                        <a:rPr lang="ru-RU" sz="1400" b="1" dirty="0"/>
                        <a:t>МОСКОВСКАЯ ОБЛАСТЬ: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34593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/>
                        <a:t>ДОЛГОПРУДНЫЙ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170 000 – 220 000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170 000 – 220 000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94323063"/>
                  </a:ext>
                </a:extLst>
              </a:tr>
              <a:tr h="276014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/>
                        <a:t>ОДИНЦОВО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170 000 – 216 000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24947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63525" indent="-263525"/>
                      <a:r>
                        <a:rPr lang="ru-RU" sz="1400" dirty="0"/>
                        <a:t>-      СЕРГИЕВ ПОСАД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91 000 – 164 000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первичный рынок отсутствует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10781488"/>
                  </a:ext>
                </a:extLst>
              </a:tr>
              <a:tr h="382694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/>
                        <a:t>ПОДОЛЬСК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150 000 – 170 000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150 000 – 190 000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52377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/>
                        <a:t>ЕКАТЕРИНБУРГ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59 000 – 270 000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80 000 – 270 000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799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/>
                        <a:t>НИЖНИЙ НОВГОРОД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100 000 – 200 000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95 000 – 198 000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751357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/>
                        <a:t>КРАСНОЯРСКИЙ КРАЙ: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07506648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/>
                        <a:t>КРАСНОЯРСК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60 000 - 150 000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75 000 – 160 000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63909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/>
                        <a:t>НОРИЛЬСК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77 000 – 95 000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66680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/>
                        <a:t>ЖЕЛЕЗНОГОРСК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35 000 – 52 000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841753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/>
                        <a:t>РЯЗАНЬ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50 000 – 150 000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80 000 – 200 000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80825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/>
                        <a:t>СЕВАСТОПОЛЬ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110 000 – 250 000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128 000 – 210 000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7946248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1860</TotalTime>
  <Words>1963</Words>
  <Application>Microsoft Office PowerPoint</Application>
  <PresentationFormat>Широкоэкранный</PresentationFormat>
  <Paragraphs>278</Paragraphs>
  <Slides>14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Times New Roman</vt:lpstr>
      <vt:lpstr>TTNorms Medium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ЛЕТО 2022, НАЧАЛО ОСЕНИ 2022</vt:lpstr>
      <vt:lpstr>Презентация PowerPoint</vt:lpstr>
      <vt:lpstr>Аналитическая справка подготовлена   Епишиной Э.Д., руководителем комитета по аналитике Российской гильдии риэлторов, канд. экон. наук  при участии:  1. Сертифицированных Аналитиков РГР  - Ламин К.Е. (Москва), Хорьков М.И. (Екатеринбург), Молодкина С.Г. (Тюмень), Репин М.А. (Омск), Монастырская И.В. (Красноярск), Швалова А.Г. (Хабаровск), Дымченко С.Н. (Владивосток)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Света</dc:creator>
  <cp:lastModifiedBy>user</cp:lastModifiedBy>
  <cp:revision>113</cp:revision>
  <dcterms:created xsi:type="dcterms:W3CDTF">2022-05-05T03:45:13Z</dcterms:created>
  <dcterms:modified xsi:type="dcterms:W3CDTF">2022-10-07T08:38:24Z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2447f7ca7d5d4b30bf30f94416d62c57</vt:lpwstr>
  </property>
</Properties>
</file>